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1" r:id="rId2"/>
  </p:sldMasterIdLst>
  <p:notesMasterIdLst>
    <p:notesMasterId r:id="rId29"/>
  </p:notesMasterIdLst>
  <p:sldIdLst>
    <p:sldId id="256" r:id="rId3"/>
    <p:sldId id="576" r:id="rId4"/>
    <p:sldId id="577" r:id="rId5"/>
    <p:sldId id="578" r:id="rId6"/>
    <p:sldId id="347" r:id="rId7"/>
    <p:sldId id="287" r:id="rId8"/>
    <p:sldId id="345" r:id="rId9"/>
    <p:sldId id="346" r:id="rId10"/>
    <p:sldId id="587" r:id="rId11"/>
    <p:sldId id="348" r:id="rId12"/>
    <p:sldId id="350" r:id="rId13"/>
    <p:sldId id="340" r:id="rId14"/>
    <p:sldId id="351" r:id="rId15"/>
    <p:sldId id="352" r:id="rId16"/>
    <p:sldId id="590" r:id="rId17"/>
    <p:sldId id="681" r:id="rId18"/>
    <p:sldId id="683" r:id="rId19"/>
    <p:sldId id="589" r:id="rId20"/>
    <p:sldId id="557" r:id="rId21"/>
    <p:sldId id="558" r:id="rId22"/>
    <p:sldId id="539" r:id="rId23"/>
    <p:sldId id="560" r:id="rId24"/>
    <p:sldId id="561" r:id="rId25"/>
    <p:sldId id="562" r:id="rId26"/>
    <p:sldId id="575" r:id="rId27"/>
    <p:sldId id="6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snapToObjects="1">
      <p:cViewPr varScale="1">
        <p:scale>
          <a:sx n="81" d="100"/>
          <a:sy n="81" d="100"/>
        </p:scale>
        <p:origin x="734" y="62"/>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B37858E-9E76-8912-8408-0DD7EF6A56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s-CL"/>
          </a:p>
        </p:txBody>
      </p:sp>
      <p:sp>
        <p:nvSpPr>
          <p:cNvPr id="3" name="Marcador de fecha 2">
            <a:extLst>
              <a:ext uri="{FF2B5EF4-FFF2-40B4-BE49-F238E27FC236}">
                <a16:creationId xmlns:a16="http://schemas.microsoft.com/office/drawing/2014/main" id="{4085F2AF-CD08-DC84-1101-0E1A3A3873B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E40D621E-5B15-4836-B927-0349AC866C05}" type="datetimeFigureOut">
              <a:rPr lang="es-CL"/>
              <a:pPr>
                <a:defRPr/>
              </a:pPr>
              <a:t>22-08-2022</a:t>
            </a:fld>
            <a:endParaRPr lang="es-CL"/>
          </a:p>
        </p:txBody>
      </p:sp>
      <p:sp>
        <p:nvSpPr>
          <p:cNvPr id="4" name="Marcador de imagen de diapositiva 3">
            <a:extLst>
              <a:ext uri="{FF2B5EF4-FFF2-40B4-BE49-F238E27FC236}">
                <a16:creationId xmlns:a16="http://schemas.microsoft.com/office/drawing/2014/main" id="{A22550C9-2236-D466-7698-E2CE424CDBE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CL" noProof="0"/>
          </a:p>
        </p:txBody>
      </p:sp>
      <p:sp>
        <p:nvSpPr>
          <p:cNvPr id="5" name="Marcador de notas 4">
            <a:extLst>
              <a:ext uri="{FF2B5EF4-FFF2-40B4-BE49-F238E27FC236}">
                <a16:creationId xmlns:a16="http://schemas.microsoft.com/office/drawing/2014/main" id="{634BA58A-DD44-C7CA-ED19-A1EB2AD16AC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L" noProof="0"/>
          </a:p>
        </p:txBody>
      </p:sp>
      <p:sp>
        <p:nvSpPr>
          <p:cNvPr id="6" name="Marcador de pie de página 5">
            <a:extLst>
              <a:ext uri="{FF2B5EF4-FFF2-40B4-BE49-F238E27FC236}">
                <a16:creationId xmlns:a16="http://schemas.microsoft.com/office/drawing/2014/main" id="{4EE20C59-CBCF-AC81-3A69-2B1DAD5B43F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s-CL"/>
          </a:p>
        </p:txBody>
      </p:sp>
      <p:sp>
        <p:nvSpPr>
          <p:cNvPr id="7" name="Marcador de número de diapositiva 6">
            <a:extLst>
              <a:ext uri="{FF2B5EF4-FFF2-40B4-BE49-F238E27FC236}">
                <a16:creationId xmlns:a16="http://schemas.microsoft.com/office/drawing/2014/main" id="{0ABDE3FE-B553-98D4-CB02-4AC73E14A919}"/>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C0303E4-D422-4B5C-884F-DA3F602C9547}" type="slidenum">
              <a:rPr lang="es-CL" altLang="es-CL"/>
              <a:pPr>
                <a:defRPr/>
              </a:pPr>
              <a:t>‹Nº›</a:t>
            </a:fld>
            <a:endParaRPr lang="es-CL" altLang="es-C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59D3F43A-315A-5681-AC95-5D8A73815A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B1EC13C1-2696-1738-4865-2115075DA3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874" tIns="47939" rIns="95874" bIns="47939" numCol="1" anchor="t" anchorCtr="0" compatLnSpc="1">
            <a:prstTxWarp prst="textNoShape">
              <a:avLst/>
            </a:prstTxWarp>
          </a:bodyPr>
          <a:lstStyle/>
          <a:p>
            <a:endParaRPr lang="en-US" altLang="en-US">
              <a:latin typeface="Arial" panose="020B0604020202020204" pitchFamily="34" charset="0"/>
            </a:endParaRPr>
          </a:p>
        </p:txBody>
      </p:sp>
      <p:sp>
        <p:nvSpPr>
          <p:cNvPr id="15364" name="Slide Number Placeholder 3">
            <a:extLst>
              <a:ext uri="{FF2B5EF4-FFF2-40B4-BE49-F238E27FC236}">
                <a16:creationId xmlns:a16="http://schemas.microsoft.com/office/drawing/2014/main" id="{9DEAD4D2-47AD-54D3-09E0-EA0E6E9A2BD6}"/>
              </a:ext>
            </a:extLst>
          </p:cNvPr>
          <p:cNvSpPr txBox="1">
            <a:spLocks noGrp="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DA3DEED3-54D8-4D76-8F41-4253DB7E3BAD}" type="slidenum">
              <a:rPr lang="en-US" altLang="en-US" sz="1400">
                <a:latin typeface="Arial" panose="020B0604020202020204" pitchFamily="34" charset="0"/>
                <a:cs typeface="Arial" panose="020B0604020202020204" pitchFamily="34" charset="0"/>
              </a:rPr>
              <a:pPr eaLnBrk="1" hangingPunct="1"/>
              <a:t>2</a:t>
            </a:fld>
            <a:endParaRPr lang="en-US" altLang="en-US" sz="140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C653AFFC-B831-6370-7A65-C04C8147B822}"/>
              </a:ext>
            </a:extLst>
          </p:cNvPr>
          <p:cNvSpPr>
            <a:spLocks noGrp="1" noRot="1" noChangeAspect="1" noChangeArrowheads="1" noTextEdit="1"/>
          </p:cNvSpPr>
          <p:nvPr>
            <p:ph type="sldImg"/>
          </p:nvPr>
        </p:nvSpPr>
        <p:spPr bwMode="auto">
          <a:xfrm>
            <a:off x="398463" y="693738"/>
            <a:ext cx="6142037" cy="3455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46D03FAF-CE2D-1F96-7998-E221FDDF5DF9}"/>
              </a:ext>
            </a:extLst>
          </p:cNvPr>
          <p:cNvSpPr>
            <a:spLocks noGrp="1" noChangeArrowheads="1"/>
          </p:cNvSpPr>
          <p:nvPr>
            <p:ph type="body" idx="1"/>
          </p:nvPr>
        </p:nvSpPr>
        <p:spPr bwMode="auto">
          <a:xfrm>
            <a:off x="923925" y="4378325"/>
            <a:ext cx="5086350" cy="4148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742" tIns="45370" rIns="90742" bIns="45370" numCol="1" anchor="t" anchorCtr="0" compatLnSpc="1">
            <a:prstTxWarp prst="textNoShape">
              <a:avLst/>
            </a:prstTxWarp>
          </a:bodyPr>
          <a:lstStyle/>
          <a:p>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3C1FDDAB-2BB2-A867-C505-8E5C047895AE}"/>
              </a:ext>
            </a:extLst>
          </p:cNvPr>
          <p:cNvSpPr txBox="1">
            <a:spLocks noGrp="1" noChangeArrowheads="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FDF5DAD4-54F6-413F-8914-61C2ACE6510A}" type="slidenum">
              <a:rPr lang="en-US" altLang="en-US" sz="1400">
                <a:latin typeface="Arial" panose="020B0604020202020204" pitchFamily="34" charset="0"/>
                <a:cs typeface="Arial" panose="020B0604020202020204" pitchFamily="34" charset="0"/>
              </a:rPr>
              <a:pPr eaLnBrk="1" hangingPunct="1"/>
              <a:t>3</a:t>
            </a:fld>
            <a:endParaRPr lang="en-US" altLang="en-US" sz="1400">
              <a:latin typeface="Arial" panose="020B0604020202020204" pitchFamily="34" charset="0"/>
              <a:cs typeface="Arial" panose="020B0604020202020204" pitchFamily="34" charset="0"/>
            </a:endParaRPr>
          </a:p>
        </p:txBody>
      </p:sp>
      <p:sp>
        <p:nvSpPr>
          <p:cNvPr id="17411" name="Rectangle 2">
            <a:extLst>
              <a:ext uri="{FF2B5EF4-FFF2-40B4-BE49-F238E27FC236}">
                <a16:creationId xmlns:a16="http://schemas.microsoft.com/office/drawing/2014/main" id="{9154F17E-B488-62B1-59AB-2060624DC9A9}"/>
              </a:ext>
            </a:extLst>
          </p:cNvPr>
          <p:cNvSpPr>
            <a:spLocks noGrp="1" noRot="1" noChangeAspect="1" noChangeArrowheads="1" noTextEdit="1"/>
          </p:cNvSpPr>
          <p:nvPr>
            <p:ph type="sldImg"/>
          </p:nvPr>
        </p:nvSpPr>
        <p:spPr bwMode="auto">
          <a:xfrm>
            <a:off x="398463" y="693738"/>
            <a:ext cx="6142037" cy="3455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a:extLst>
              <a:ext uri="{FF2B5EF4-FFF2-40B4-BE49-F238E27FC236}">
                <a16:creationId xmlns:a16="http://schemas.microsoft.com/office/drawing/2014/main" id="{DCBC1533-A7B9-A643-6DD2-6B2204FB63EC}"/>
              </a:ext>
            </a:extLst>
          </p:cNvPr>
          <p:cNvSpPr>
            <a:spLocks noGrp="1" noChangeArrowheads="1"/>
          </p:cNvSpPr>
          <p:nvPr>
            <p:ph type="body" idx="1"/>
          </p:nvPr>
        </p:nvSpPr>
        <p:spPr bwMode="auto">
          <a:xfrm>
            <a:off x="923925" y="4378325"/>
            <a:ext cx="5086350" cy="4148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792" tIns="45395" rIns="90792" bIns="45395"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0CDF8276-C3B9-A0F5-80C1-6F243B375850}"/>
              </a:ext>
            </a:extLst>
          </p:cNvPr>
          <p:cNvSpPr txBox="1">
            <a:spLocks noGrp="1" noChangeArrowheads="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811B6F1F-3C41-4963-B153-D433963F4F0E}" type="slidenum">
              <a:rPr lang="en-US" altLang="en-US" sz="1400">
                <a:latin typeface="Arial" panose="020B0604020202020204" pitchFamily="34" charset="0"/>
                <a:cs typeface="Arial" panose="020B0604020202020204" pitchFamily="34" charset="0"/>
              </a:rPr>
              <a:pPr eaLnBrk="1" hangingPunct="1"/>
              <a:t>4</a:t>
            </a:fld>
            <a:endParaRPr lang="en-US" altLang="en-US" sz="1400">
              <a:latin typeface="Arial" panose="020B0604020202020204" pitchFamily="34" charset="0"/>
              <a:cs typeface="Arial" panose="020B0604020202020204" pitchFamily="34" charset="0"/>
            </a:endParaRPr>
          </a:p>
        </p:txBody>
      </p:sp>
      <p:sp>
        <p:nvSpPr>
          <p:cNvPr id="19459" name="Rectangle 2">
            <a:extLst>
              <a:ext uri="{FF2B5EF4-FFF2-40B4-BE49-F238E27FC236}">
                <a16:creationId xmlns:a16="http://schemas.microsoft.com/office/drawing/2014/main" id="{210FE8D8-AD7B-7E7C-3DBC-F3B5B7E71B86}"/>
              </a:ext>
            </a:extLst>
          </p:cNvPr>
          <p:cNvSpPr>
            <a:spLocks noGrp="1" noRot="1" noChangeAspect="1" noChangeArrowheads="1" noTextEdit="1"/>
          </p:cNvSpPr>
          <p:nvPr>
            <p:ph type="sldImg"/>
          </p:nvPr>
        </p:nvSpPr>
        <p:spPr bwMode="auto">
          <a:xfrm>
            <a:off x="398463" y="693738"/>
            <a:ext cx="6142037" cy="3455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a:extLst>
              <a:ext uri="{FF2B5EF4-FFF2-40B4-BE49-F238E27FC236}">
                <a16:creationId xmlns:a16="http://schemas.microsoft.com/office/drawing/2014/main" id="{0AD4492A-759C-4F54-7346-63AD52F50AA6}"/>
              </a:ext>
            </a:extLst>
          </p:cNvPr>
          <p:cNvSpPr>
            <a:spLocks noGrp="1" noChangeArrowheads="1"/>
          </p:cNvSpPr>
          <p:nvPr>
            <p:ph type="body" idx="1"/>
          </p:nvPr>
        </p:nvSpPr>
        <p:spPr bwMode="auto">
          <a:xfrm>
            <a:off x="923925" y="4378325"/>
            <a:ext cx="5086350" cy="4148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792" tIns="45395" rIns="90792" bIns="45395"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1914E1AC-3678-EFCB-ABF3-6207CC613D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spcBef>
                <a:spcPct val="50000"/>
              </a:spcBef>
            </a:pPr>
            <a:fld id="{CFCF14B5-B7F9-4F7B-A48A-ADE0BD661489}" type="slidenum">
              <a:rPr kumimoji="1" lang="en-US" altLang="es-CL" smtClean="0">
                <a:solidFill>
                  <a:schemeClr val="tx2"/>
                </a:solidFill>
                <a:latin typeface="Times New Roman" panose="02020603050405020304" pitchFamily="18" charset="0"/>
              </a:rPr>
              <a:pPr>
                <a:spcBef>
                  <a:spcPct val="50000"/>
                </a:spcBef>
              </a:pPr>
              <a:t>11</a:t>
            </a:fld>
            <a:endParaRPr kumimoji="1" lang="en-US" altLang="es-CL">
              <a:solidFill>
                <a:schemeClr val="tx2"/>
              </a:solidFill>
              <a:latin typeface="Times New Roman" panose="02020603050405020304" pitchFamily="18" charset="0"/>
            </a:endParaRPr>
          </a:p>
        </p:txBody>
      </p:sp>
      <p:sp>
        <p:nvSpPr>
          <p:cNvPr id="27651" name="Rectangle 2">
            <a:extLst>
              <a:ext uri="{FF2B5EF4-FFF2-40B4-BE49-F238E27FC236}">
                <a16:creationId xmlns:a16="http://schemas.microsoft.com/office/drawing/2014/main" id="{A7D4F209-2159-AB20-4B94-50797E8E05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a:extLst>
              <a:ext uri="{FF2B5EF4-FFF2-40B4-BE49-F238E27FC236}">
                <a16:creationId xmlns:a16="http://schemas.microsoft.com/office/drawing/2014/main" id="{444586FB-99F5-4EDA-D04A-076425764B73}"/>
              </a:ext>
            </a:extLst>
          </p:cNvPr>
          <p:cNvSpPr>
            <a:spLocks noGrp="1" noChangeArrowheads="1"/>
          </p:cNvSpPr>
          <p:nvPr>
            <p:ph type="body" idx="1"/>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bodyPr>
          <a:lstStyle/>
          <a:p>
            <a:pPr eaLnBrk="1" hangingPunct="1"/>
            <a:r>
              <a:rPr kumimoji="1" lang="en-US" altLang="es-CL" sz="2800">
                <a:latin typeface="Tahoma" panose="020B0604030504040204" pitchFamily="34" charset="0"/>
              </a:rPr>
              <a:t>Another (“desirable”) example: Printers &amp; printer cartridges</a:t>
            </a:r>
          </a:p>
          <a:p>
            <a:pPr eaLnBrk="1" hangingPunct="1"/>
            <a:endParaRPr kumimoji="1" lang="en-US" altLang="es-CL" sz="2800">
              <a:latin typeface="Tahoma" panose="020B0604030504040204" pitchFamily="34" charset="0"/>
            </a:endParaRPr>
          </a:p>
          <a:p>
            <a:pPr eaLnBrk="1" hangingPunct="1"/>
            <a:r>
              <a:rPr kumimoji="1" lang="en-US" altLang="es-CL" sz="2800">
                <a:latin typeface="Tahoma" panose="020B0604030504040204" pitchFamily="34" charset="0"/>
              </a:rPr>
              <a:t>vg: Amazon (association rules detect tendencies)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A58F10C-DCF9-442C-9D73-7241EF442F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spcBef>
                <a:spcPct val="50000"/>
              </a:spcBef>
            </a:pPr>
            <a:fld id="{1BCE7AF2-6F5E-4769-A8C4-DB1B5065B568}" type="slidenum">
              <a:rPr kumimoji="1" lang="en-US" altLang="es-CL" smtClean="0">
                <a:solidFill>
                  <a:schemeClr val="tx2"/>
                </a:solidFill>
                <a:latin typeface="Times New Roman" panose="02020603050405020304" pitchFamily="18" charset="0"/>
              </a:rPr>
              <a:pPr>
                <a:spcBef>
                  <a:spcPct val="50000"/>
                </a:spcBef>
              </a:pPr>
              <a:t>12</a:t>
            </a:fld>
            <a:endParaRPr kumimoji="1" lang="en-US" altLang="es-CL">
              <a:solidFill>
                <a:schemeClr val="tx2"/>
              </a:solidFill>
              <a:latin typeface="Times New Roman" panose="02020603050405020304" pitchFamily="18" charset="0"/>
            </a:endParaRPr>
          </a:p>
        </p:txBody>
      </p:sp>
      <p:sp>
        <p:nvSpPr>
          <p:cNvPr id="29699" name="Rectangle 2">
            <a:extLst>
              <a:ext uri="{FF2B5EF4-FFF2-40B4-BE49-F238E27FC236}">
                <a16:creationId xmlns:a16="http://schemas.microsoft.com/office/drawing/2014/main" id="{7F972E07-ED77-A19E-82A3-E07AD390E9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0" name="Rectangle 3">
            <a:extLst>
              <a:ext uri="{FF2B5EF4-FFF2-40B4-BE49-F238E27FC236}">
                <a16:creationId xmlns:a16="http://schemas.microsoft.com/office/drawing/2014/main" id="{406F45E3-ED3F-88D1-C099-637ADBE0D3CE}"/>
              </a:ext>
            </a:extLst>
          </p:cNvPr>
          <p:cNvSpPr>
            <a:spLocks noGrp="1" noChangeArrowheads="1"/>
          </p:cNvSpPr>
          <p:nvPr>
            <p:ph type="body" idx="1"/>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bodyPr>
          <a:lstStyle/>
          <a:p>
            <a:pPr eaLnBrk="1" hangingPunct="1"/>
            <a:r>
              <a:rPr kumimoji="1" lang="en-US" altLang="es-CL" sz="2800">
                <a:latin typeface="Tahoma" panose="020B0604030504040204" pitchFamily="34" charset="0"/>
              </a:rPr>
              <a:t>Store layout strategies: Placing products together (special offers) vs. placing them at opposite ends (e.g. bread)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D47FB906-EEFE-D852-04CE-D2532B31DF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spcBef>
                <a:spcPct val="50000"/>
              </a:spcBef>
            </a:pPr>
            <a:fld id="{375E6A86-F6BE-477C-ABEB-507D71CB949F}" type="slidenum">
              <a:rPr kumimoji="1" lang="en-US" altLang="es-CL" smtClean="0">
                <a:solidFill>
                  <a:schemeClr val="tx2"/>
                </a:solidFill>
                <a:latin typeface="Times New Roman" panose="02020603050405020304" pitchFamily="18" charset="0"/>
              </a:rPr>
              <a:pPr>
                <a:spcBef>
                  <a:spcPct val="50000"/>
                </a:spcBef>
              </a:pPr>
              <a:t>13</a:t>
            </a:fld>
            <a:endParaRPr kumimoji="1" lang="en-US" altLang="es-CL">
              <a:solidFill>
                <a:schemeClr val="tx2"/>
              </a:solidFill>
              <a:latin typeface="Times New Roman" panose="02020603050405020304" pitchFamily="18" charset="0"/>
            </a:endParaRPr>
          </a:p>
        </p:txBody>
      </p:sp>
      <p:sp>
        <p:nvSpPr>
          <p:cNvPr id="31747" name="Rectangle 2">
            <a:extLst>
              <a:ext uri="{FF2B5EF4-FFF2-40B4-BE49-F238E27FC236}">
                <a16:creationId xmlns:a16="http://schemas.microsoft.com/office/drawing/2014/main" id="{294B9F07-7CC1-E318-4471-CCE0DBF3D5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3BEF1CFE-E8DE-FC18-B4D0-D1563D0AF739}"/>
              </a:ext>
            </a:extLst>
          </p:cNvPr>
          <p:cNvSpPr>
            <a:spLocks noGrp="1" noChangeArrowheads="1"/>
          </p:cNvSpPr>
          <p:nvPr>
            <p:ph type="body" idx="1"/>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bodyPr>
          <a:lstStyle/>
          <a:p>
            <a:pPr eaLnBrk="1" hangingPunct="1"/>
            <a:r>
              <a:rPr kumimoji="1" lang="en-US" altLang="es-CL" sz="2800">
                <a:latin typeface="Tahoma" panose="020B0604030504040204" pitchFamily="34" charset="0"/>
              </a:rPr>
              <a:t>Store layout strategies: Placing products together (special offers) vs. placing them at opposite ends (e.g. bread)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17BD9A1F-6DB1-0066-E606-51D2438EF2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spcBef>
                <a:spcPct val="50000"/>
              </a:spcBef>
            </a:pPr>
            <a:fld id="{259E9438-7E05-4271-B6B4-F886193F6C64}" type="slidenum">
              <a:rPr kumimoji="1" lang="en-US" altLang="es-CL" smtClean="0">
                <a:solidFill>
                  <a:schemeClr val="tx2"/>
                </a:solidFill>
                <a:latin typeface="Times New Roman" panose="02020603050405020304" pitchFamily="18" charset="0"/>
              </a:rPr>
              <a:pPr>
                <a:spcBef>
                  <a:spcPct val="50000"/>
                </a:spcBef>
              </a:pPr>
              <a:t>14</a:t>
            </a:fld>
            <a:endParaRPr kumimoji="1" lang="en-US" altLang="es-CL">
              <a:solidFill>
                <a:schemeClr val="tx2"/>
              </a:solidFill>
              <a:latin typeface="Times New Roman" panose="02020603050405020304" pitchFamily="18" charset="0"/>
            </a:endParaRPr>
          </a:p>
        </p:txBody>
      </p:sp>
      <p:sp>
        <p:nvSpPr>
          <p:cNvPr id="33795" name="Rectangle 2">
            <a:extLst>
              <a:ext uri="{FF2B5EF4-FFF2-40B4-BE49-F238E27FC236}">
                <a16:creationId xmlns:a16="http://schemas.microsoft.com/office/drawing/2014/main" id="{FA4FAB36-F1D3-590F-32F9-C18775218C8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E8F5F8E5-9ABA-4EB5-C911-83095D8BF2CF}"/>
              </a:ext>
            </a:extLst>
          </p:cNvPr>
          <p:cNvSpPr>
            <a:spLocks noGrp="1" noChangeArrowheads="1"/>
          </p:cNvSpPr>
          <p:nvPr>
            <p:ph type="body" idx="1"/>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bodyPr>
          <a:lstStyle/>
          <a:p>
            <a:pPr eaLnBrk="1" hangingPunct="1"/>
            <a:endParaRPr kumimoji="1" lang="en-US" altLang="es-CL" sz="2800">
              <a:latin typeface="Tahoma" panose="020B060403050404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8B34CE5-4260-A219-915E-356A36D210C9}"/>
              </a:ext>
            </a:extLst>
          </p:cNvPr>
          <p:cNvSpPr>
            <a:spLocks noGrp="1" noRot="1" noChangeAspect="1" noChangeArrowheads="1" noTextEdit="1"/>
          </p:cNvSpPr>
          <p:nvPr>
            <p:ph type="sldImg"/>
          </p:nvPr>
        </p:nvSpPr>
        <p:spPr bwMode="auto">
          <a:xfrm>
            <a:off x="398463" y="693738"/>
            <a:ext cx="6142037" cy="3455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D07F9CC2-E9C0-EC6C-1C7E-F182C33CFDCF}"/>
              </a:ext>
            </a:extLst>
          </p:cNvPr>
          <p:cNvSpPr>
            <a:spLocks noGrp="1" noChangeArrowheads="1"/>
          </p:cNvSpPr>
          <p:nvPr>
            <p:ph type="body" idx="1"/>
          </p:nvPr>
        </p:nvSpPr>
        <p:spPr bwMode="auto">
          <a:xfrm>
            <a:off x="923925" y="4378325"/>
            <a:ext cx="5086350" cy="4148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730" tIns="45361" rIns="90730" bIns="45361" numCol="1" anchor="t" anchorCtr="0" compatLnSpc="1">
            <a:prstTxWarp prst="textNoShape">
              <a:avLst/>
            </a:prstTxWarp>
          </a:bodyPr>
          <a:lstStyle/>
          <a:p>
            <a:pPr defTabSz="908050"/>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98119E85-8F71-A269-99EE-AC39EAD15DE4}"/>
              </a:ext>
            </a:extLst>
          </p:cNvPr>
          <p:cNvSpPr>
            <a:spLocks noGrp="1" noRot="1" noChangeAspect="1" noChangeArrowheads="1" noTextEdit="1"/>
          </p:cNvSpPr>
          <p:nvPr>
            <p:ph type="sldImg"/>
          </p:nvPr>
        </p:nvSpPr>
        <p:spPr bwMode="auto">
          <a:xfrm>
            <a:off x="400050" y="693738"/>
            <a:ext cx="6142038" cy="3455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4FB7128-4FFE-D142-839D-745F59527E5A}"/>
              </a:ext>
            </a:extLst>
          </p:cNvPr>
          <p:cNvSpPr>
            <a:spLocks noGrp="1" noChangeArrowheads="1"/>
          </p:cNvSpPr>
          <p:nvPr>
            <p:ph type="body" idx="1"/>
          </p:nvPr>
        </p:nvSpPr>
        <p:spPr bwMode="auto">
          <a:xfrm>
            <a:off x="923925" y="4378325"/>
            <a:ext cx="5086350" cy="4148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721" tIns="45360" rIns="90721" bIns="45360" numCol="1" anchor="t" anchorCtr="0" compatLnSpc="1">
            <a:prstTxWarp prst="textNoShape">
              <a:avLst/>
            </a:prstTxWarp>
          </a:bodyPr>
          <a:lstStyle/>
          <a:p>
            <a:pPr defTabSz="908050"/>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252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spTree>
    <p:extLst>
      <p:ext uri="{BB962C8B-B14F-4D97-AF65-F5344CB8AC3E}">
        <p14:creationId xmlns:p14="http://schemas.microsoft.com/office/powerpoint/2010/main" val="1621657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spTree>
    <p:extLst>
      <p:ext uri="{BB962C8B-B14F-4D97-AF65-F5344CB8AC3E}">
        <p14:creationId xmlns:p14="http://schemas.microsoft.com/office/powerpoint/2010/main" val="378575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7118581" cy="1143000"/>
          </a:xfrm>
        </p:spPr>
        <p:txBody>
          <a:bodyPr>
            <a:normAutofit/>
          </a:bodyPr>
          <a:lstStyle>
            <a:lvl1pPr algn="l">
              <a:defRPr sz="4000" b="1"/>
            </a:lvl1pPr>
          </a:lstStyle>
          <a:p>
            <a:r>
              <a:rPr lang="es-ES"/>
              <a:t>Haga clic para modificar el estilo de título del patrón</a:t>
            </a:r>
            <a:endParaRPr lang="es-ES" dirty="0"/>
          </a:p>
        </p:txBody>
      </p:sp>
      <p:sp>
        <p:nvSpPr>
          <p:cNvPr id="7" name="Marcador de contenido 2"/>
          <p:cNvSpPr>
            <a:spLocks noGrp="1"/>
          </p:cNvSpPr>
          <p:nvPr>
            <p:ph idx="13"/>
          </p:nvPr>
        </p:nvSpPr>
        <p:spPr>
          <a:xfrm>
            <a:off x="609600" y="1600203"/>
            <a:ext cx="10972800" cy="4525963"/>
          </a:xfrm>
        </p:spPr>
        <p:txBody>
          <a:bodyPr>
            <a:normAutofit/>
          </a:bodyPr>
          <a:lstStyle>
            <a:lvl1pPr>
              <a:buClr>
                <a:schemeClr val="accent6">
                  <a:lumMod val="75000"/>
                </a:schemeClr>
              </a:buClr>
              <a:defRPr sz="2800"/>
            </a:lvl1pPr>
            <a:lvl2pPr>
              <a:buClr>
                <a:schemeClr val="accent6">
                  <a:lumMod val="75000"/>
                </a:schemeClr>
              </a:buClr>
              <a:defRPr sz="2400"/>
            </a:lvl2pPr>
            <a:lvl3pPr>
              <a:buClr>
                <a:schemeClr val="accent6">
                  <a:lumMod val="75000"/>
                </a:schemeClr>
              </a:buClr>
              <a:defRPr sz="2000"/>
            </a:lvl3pPr>
            <a:lvl4pPr>
              <a:buClr>
                <a:schemeClr val="accent6">
                  <a:lumMod val="75000"/>
                </a:schemeClr>
              </a:buClr>
              <a:defRPr sz="1800"/>
            </a:lvl4pPr>
            <a:lvl5pPr>
              <a:buClr>
                <a:schemeClr val="accent6">
                  <a:lumMod val="75000"/>
                </a:schemeClr>
              </a:buClr>
              <a:defRPr sz="18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3" name="Marcador de fecha 3">
            <a:extLst>
              <a:ext uri="{FF2B5EF4-FFF2-40B4-BE49-F238E27FC236}">
                <a16:creationId xmlns:a16="http://schemas.microsoft.com/office/drawing/2014/main" id="{3B9DC8AA-E16A-72C9-8A30-EC7F402F5819}"/>
              </a:ext>
            </a:extLst>
          </p:cNvPr>
          <p:cNvSpPr>
            <a:spLocks noGrp="1"/>
          </p:cNvSpPr>
          <p:nvPr>
            <p:ph type="dt" sz="half" idx="14"/>
          </p:nvPr>
        </p:nvSpPr>
        <p:spPr/>
        <p:txBody>
          <a:bodyPr/>
          <a:lstStyle>
            <a:lvl1pPr>
              <a:defRPr>
                <a:solidFill>
                  <a:prstClr val="black">
                    <a:tint val="75000"/>
                  </a:prstClr>
                </a:solidFill>
              </a:defRPr>
            </a:lvl1pPr>
          </a:lstStyle>
          <a:p>
            <a:pPr>
              <a:defRPr/>
            </a:pPr>
            <a:fld id="{1B00C49D-5BE4-495E-BC27-B7459512B370}" type="datetime1">
              <a:rPr lang="es-ES"/>
              <a:pPr>
                <a:defRPr/>
              </a:pPr>
              <a:t>22/08/2022</a:t>
            </a:fld>
            <a:endParaRPr lang="es-ES"/>
          </a:p>
        </p:txBody>
      </p:sp>
      <p:sp>
        <p:nvSpPr>
          <p:cNvPr id="4" name="Marcador de pie de página 4">
            <a:extLst>
              <a:ext uri="{FF2B5EF4-FFF2-40B4-BE49-F238E27FC236}">
                <a16:creationId xmlns:a16="http://schemas.microsoft.com/office/drawing/2014/main" id="{AE8280BD-BDAE-8B4D-3014-276AD078CA09}"/>
              </a:ext>
            </a:extLst>
          </p:cNvPr>
          <p:cNvSpPr>
            <a:spLocks noGrp="1"/>
          </p:cNvSpPr>
          <p:nvPr>
            <p:ph type="ftr" sz="quarter" idx="15"/>
          </p:nvPr>
        </p:nvSpPr>
        <p:spPr/>
        <p:txBody>
          <a:bodyPr/>
          <a:lstStyle>
            <a:lvl1pPr>
              <a:defRPr>
                <a:solidFill>
                  <a:prstClr val="black">
                    <a:tint val="75000"/>
                  </a:prstClr>
                </a:solidFill>
              </a:defRPr>
            </a:lvl1pPr>
          </a:lstStyle>
          <a:p>
            <a:pPr>
              <a:defRPr/>
            </a:pPr>
            <a:endParaRPr lang="es-ES"/>
          </a:p>
        </p:txBody>
      </p:sp>
      <p:sp>
        <p:nvSpPr>
          <p:cNvPr id="5" name="Marcador de número de diapositiva 5">
            <a:extLst>
              <a:ext uri="{FF2B5EF4-FFF2-40B4-BE49-F238E27FC236}">
                <a16:creationId xmlns:a16="http://schemas.microsoft.com/office/drawing/2014/main" id="{3B5CAB7A-D645-6707-3C84-A476F00E1B67}"/>
              </a:ext>
            </a:extLst>
          </p:cNvPr>
          <p:cNvSpPr>
            <a:spLocks noGrp="1"/>
          </p:cNvSpPr>
          <p:nvPr>
            <p:ph type="sldNum" sz="quarter" idx="16"/>
          </p:nvPr>
        </p:nvSpPr>
        <p:spPr/>
        <p:txBody>
          <a:bodyPr/>
          <a:lstStyle>
            <a:lvl1pPr>
              <a:defRPr>
                <a:solidFill>
                  <a:prstClr val="black">
                    <a:tint val="75000"/>
                  </a:prstClr>
                </a:solidFill>
              </a:defRPr>
            </a:lvl1pPr>
          </a:lstStyle>
          <a:p>
            <a:pPr>
              <a:defRPr/>
            </a:pPr>
            <a:fld id="{B0753F9C-AC50-4FF9-9B70-109DE63F2EF0}" type="slidenum">
              <a:rPr lang="es-ES"/>
              <a:pPr>
                <a:defRPr/>
              </a:pPr>
              <a:t>‹Nº›</a:t>
            </a:fld>
            <a:endParaRPr lang="es-ES"/>
          </a:p>
        </p:txBody>
      </p:sp>
    </p:spTree>
    <p:extLst>
      <p:ext uri="{BB962C8B-B14F-4D97-AF65-F5344CB8AC3E}">
        <p14:creationId xmlns:p14="http://schemas.microsoft.com/office/powerpoint/2010/main" val="2592399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6">
            <a:extLst>
              <a:ext uri="{FF2B5EF4-FFF2-40B4-BE49-F238E27FC236}">
                <a16:creationId xmlns:a16="http://schemas.microsoft.com/office/drawing/2014/main" id="{FAD8A5CD-D603-7499-03D4-1E694E0FBE84}"/>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6" name="Footer Placeholder 7">
            <a:extLst>
              <a:ext uri="{FF2B5EF4-FFF2-40B4-BE49-F238E27FC236}">
                <a16:creationId xmlns:a16="http://schemas.microsoft.com/office/drawing/2014/main" id="{1A6FB4AF-ECEB-168C-A12D-DFD1D8401705}"/>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7" name="Slide Number Placeholder 8">
            <a:extLst>
              <a:ext uri="{FF2B5EF4-FFF2-40B4-BE49-F238E27FC236}">
                <a16:creationId xmlns:a16="http://schemas.microsoft.com/office/drawing/2014/main" id="{9E2119FC-A5D0-2057-A43D-434D399E91B8}"/>
              </a:ext>
            </a:extLst>
          </p:cNvPr>
          <p:cNvSpPr>
            <a:spLocks noGrp="1"/>
          </p:cNvSpPr>
          <p:nvPr>
            <p:ph type="sldNum" sz="quarter" idx="12"/>
          </p:nvPr>
        </p:nvSpPr>
        <p:spPr/>
        <p:txBody>
          <a:bodyPr/>
          <a:lstStyle>
            <a:lvl1pPr>
              <a:defRPr/>
            </a:lvl1pPr>
          </a:lstStyle>
          <a:p>
            <a:pPr>
              <a:defRPr/>
            </a:pPr>
            <a:fld id="{EA25774C-A9C0-4D30-9BE2-1841E3CFA4A2}" type="slidenum">
              <a:rPr lang="en-US" altLang="en-US"/>
              <a:pPr>
                <a:defRPr/>
              </a:pPr>
              <a:t>‹Nº›</a:t>
            </a:fld>
            <a:endParaRPr lang="en-US" altLang="en-US"/>
          </a:p>
        </p:txBody>
      </p:sp>
    </p:spTree>
    <p:extLst>
      <p:ext uri="{BB962C8B-B14F-4D97-AF65-F5344CB8AC3E}">
        <p14:creationId xmlns:p14="http://schemas.microsoft.com/office/powerpoint/2010/main" val="1972046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5484" y="1143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5484" y="3810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6">
            <a:extLst>
              <a:ext uri="{FF2B5EF4-FFF2-40B4-BE49-F238E27FC236}">
                <a16:creationId xmlns:a16="http://schemas.microsoft.com/office/drawing/2014/main" id="{1D408B37-D195-CF27-E314-8447F86E83CC}"/>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7" name="Footer Placeholder 7">
            <a:extLst>
              <a:ext uri="{FF2B5EF4-FFF2-40B4-BE49-F238E27FC236}">
                <a16:creationId xmlns:a16="http://schemas.microsoft.com/office/drawing/2014/main" id="{44B29832-7480-0A1C-5E9C-FE3F5FEF47CF}"/>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8" name="Slide Number Placeholder 8">
            <a:extLst>
              <a:ext uri="{FF2B5EF4-FFF2-40B4-BE49-F238E27FC236}">
                <a16:creationId xmlns:a16="http://schemas.microsoft.com/office/drawing/2014/main" id="{CB0F8257-A0E5-DCC4-3587-347AC8DD9DA5}"/>
              </a:ext>
            </a:extLst>
          </p:cNvPr>
          <p:cNvSpPr>
            <a:spLocks noGrp="1"/>
          </p:cNvSpPr>
          <p:nvPr>
            <p:ph type="sldNum" sz="quarter" idx="12"/>
          </p:nvPr>
        </p:nvSpPr>
        <p:spPr/>
        <p:txBody>
          <a:bodyPr/>
          <a:lstStyle>
            <a:lvl1pPr>
              <a:defRPr/>
            </a:lvl1pPr>
          </a:lstStyle>
          <a:p>
            <a:pPr>
              <a:defRPr/>
            </a:pPr>
            <a:fld id="{C960A636-4BC0-4E3F-BF8B-01B5F01CCB47}" type="slidenum">
              <a:rPr lang="en-US" altLang="en-US"/>
              <a:pPr>
                <a:defRPr/>
              </a:pPr>
              <a:t>‹Nº›</a:t>
            </a:fld>
            <a:endParaRPr lang="en-US" altLang="en-US"/>
          </a:p>
        </p:txBody>
      </p:sp>
    </p:spTree>
    <p:extLst>
      <p:ext uri="{BB962C8B-B14F-4D97-AF65-F5344CB8AC3E}">
        <p14:creationId xmlns:p14="http://schemas.microsoft.com/office/powerpoint/2010/main" val="143955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spTree>
    <p:extLst>
      <p:ext uri="{BB962C8B-B14F-4D97-AF65-F5344CB8AC3E}">
        <p14:creationId xmlns:p14="http://schemas.microsoft.com/office/powerpoint/2010/main" val="116706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89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spTree>
    <p:extLst>
      <p:ext uri="{BB962C8B-B14F-4D97-AF65-F5344CB8AC3E}">
        <p14:creationId xmlns:p14="http://schemas.microsoft.com/office/powerpoint/2010/main" val="345653565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spTree>
    <p:extLst>
      <p:ext uri="{BB962C8B-B14F-4D97-AF65-F5344CB8AC3E}">
        <p14:creationId xmlns:p14="http://schemas.microsoft.com/office/powerpoint/2010/main" val="26011925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spTree>
    <p:extLst>
      <p:ext uri="{BB962C8B-B14F-4D97-AF65-F5344CB8AC3E}">
        <p14:creationId xmlns:p14="http://schemas.microsoft.com/office/powerpoint/2010/main" val="2405939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spTree>
    <p:extLst>
      <p:ext uri="{BB962C8B-B14F-4D97-AF65-F5344CB8AC3E}">
        <p14:creationId xmlns:p14="http://schemas.microsoft.com/office/powerpoint/2010/main" val="3860250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defRPr/>
            </a:pPr>
            <a:fld id="{D9CD0E4B-BBE8-4B86-8643-657A1CE57E3F}" type="datetimeFigureOut">
              <a:rPr lang="en-US" altLang="es-CL" smtClean="0"/>
              <a:pPr>
                <a:defRPr/>
              </a:pPr>
              <a:t>8/22/2022</a:t>
            </a:fld>
            <a:endParaRPr lang="en-US" altLang="es-C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C24DECF9-7C95-4770-944D-159326A2D0EE}" type="slidenum">
              <a:rPr lang="en-US" altLang="es-CL" smtClean="0"/>
              <a:pPr>
                <a:defRPr/>
              </a:pPr>
              <a:t>‹Nº›</a:t>
            </a:fld>
            <a:endParaRPr lang="en-US" altLang="es-CL"/>
          </a:p>
        </p:txBody>
      </p:sp>
    </p:spTree>
    <p:extLst>
      <p:ext uri="{BB962C8B-B14F-4D97-AF65-F5344CB8AC3E}">
        <p14:creationId xmlns:p14="http://schemas.microsoft.com/office/powerpoint/2010/main" val="18929028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fld id="{D9CD0E4B-BBE8-4B86-8643-657A1CE57E3F}" type="datetimeFigureOut">
              <a:rPr lang="en-US" altLang="es-CL" smtClean="0"/>
              <a:pPr>
                <a:defRPr/>
              </a:pPr>
              <a:t>8/22/2022</a:t>
            </a:fld>
            <a:endParaRPr lang="en-US" altLang="es-CL"/>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24DECF9-7C95-4770-944D-159326A2D0EE}" type="slidenum">
              <a:rPr lang="en-US" altLang="es-CL" smtClean="0"/>
              <a:pPr>
                <a:defRPr/>
              </a:pPr>
              <a:t>‹Nº›</a:t>
            </a:fld>
            <a:endParaRPr lang="en-US" altLang="es-CL"/>
          </a:p>
        </p:txBody>
      </p:sp>
    </p:spTree>
    <p:extLst>
      <p:ext uri="{BB962C8B-B14F-4D97-AF65-F5344CB8AC3E}">
        <p14:creationId xmlns:p14="http://schemas.microsoft.com/office/powerpoint/2010/main" val="214253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D9CD0E4B-BBE8-4B86-8643-657A1CE57E3F}" type="datetimeFigureOut">
              <a:rPr lang="en-US" altLang="es-CL" smtClean="0"/>
              <a:pPr>
                <a:defRPr/>
              </a:pPr>
              <a:t>8/22/2022</a:t>
            </a:fld>
            <a:endParaRPr lang="en-US" altLang="es-C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defRPr/>
            </a:pPr>
            <a:fld id="{C24DECF9-7C95-4770-944D-159326A2D0EE}" type="slidenum">
              <a:rPr lang="en-US" altLang="es-CL" smtClean="0"/>
              <a:pPr>
                <a:defRPr/>
              </a:pPr>
              <a:t>‹Nº›</a:t>
            </a:fld>
            <a:endParaRPr lang="en-US" altLang="es-C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40567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5.w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5.bin"/><Relationship Id="rId7" Type="http://schemas.openxmlformats.org/officeDocument/2006/relationships/image" Target="../media/image32.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oleObject" Target="../embeddings/oleObject6.bin"/><Relationship Id="rId4" Type="http://schemas.openxmlformats.org/officeDocument/2006/relationships/image" Target="../media/image30.wm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8.bin"/><Relationship Id="rId4" Type="http://schemas.openxmlformats.org/officeDocument/2006/relationships/image" Target="../media/image35.wmf"/></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image" Target="../media/image2.jpeg"/><Relationship Id="rId7" Type="http://schemas.openxmlformats.org/officeDocument/2006/relationships/oleObject" Target="../embeddings/oleObject2.bin"/><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wmf"/><Relationship Id="rId5" Type="http://schemas.openxmlformats.org/officeDocument/2006/relationships/oleObject" Target="../embeddings/oleObject1.bin"/><Relationship Id="rId10" Type="http://schemas.openxmlformats.org/officeDocument/2006/relationships/image" Target="../media/image7.gif"/><Relationship Id="rId4" Type="http://schemas.openxmlformats.org/officeDocument/2006/relationships/image" Target="../media/image3.jpeg"/><Relationship Id="rId9" Type="http://schemas.openxmlformats.org/officeDocument/2006/relationships/image" Target="../media/image6.gif"/></Relationships>
</file>

<file path=ppt/slides/_rels/slide2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jpeg"/><Relationship Id="rId7" Type="http://schemas.openxmlformats.org/officeDocument/2006/relationships/image" Target="../media/image5.wmf"/><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oleObject" Target="../embeddings/oleObject10.bin"/><Relationship Id="rId5" Type="http://schemas.openxmlformats.org/officeDocument/2006/relationships/image" Target="../media/image4.wmf"/><Relationship Id="rId4"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42.wmf"/><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oleObject" Target="../embeddings/oleObject3.bin"/><Relationship Id="rId7"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2.wmf"/></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8">
            <a:extLst>
              <a:ext uri="{FF2B5EF4-FFF2-40B4-BE49-F238E27FC236}">
                <a16:creationId xmlns:a16="http://schemas.microsoft.com/office/drawing/2014/main" id="{5150900E-138A-C0A3-1425-BFDF4BE3449F}"/>
              </a:ext>
            </a:extLst>
          </p:cNvPr>
          <p:cNvSpPr txBox="1">
            <a:spLocks noGrp="1"/>
          </p:cNvSpPr>
          <p:nvPr>
            <p:ph type="ctrTitle"/>
          </p:nvPr>
        </p:nvSpPr>
        <p:spPr/>
        <p:txBody>
          <a:bodyPr>
            <a:normAutofit fontScale="90000"/>
          </a:bodyPr>
          <a:lstStyle/>
          <a:p>
            <a:r>
              <a:rPr lang="es-CL" dirty="0"/>
              <a:t> </a:t>
            </a:r>
            <a:br>
              <a:rPr lang="es-CL" dirty="0"/>
            </a:br>
            <a:r>
              <a:rPr lang="es-CL" dirty="0"/>
              <a:t>CLASE Nº2</a:t>
            </a:r>
            <a:br>
              <a:rPr lang="es-CL" dirty="0"/>
            </a:br>
            <a:r>
              <a:rPr lang="es-CL" dirty="0"/>
              <a:t>Introducción al Análisis y Minería de Datos</a:t>
            </a:r>
            <a:endParaRPr lang="es-CL" dirty="0">
              <a:sym typeface="Nunito"/>
            </a:endParaRPr>
          </a:p>
        </p:txBody>
      </p:sp>
      <p:sp>
        <p:nvSpPr>
          <p:cNvPr id="4" name="Shape 139">
            <a:extLst>
              <a:ext uri="{FF2B5EF4-FFF2-40B4-BE49-F238E27FC236}">
                <a16:creationId xmlns:a16="http://schemas.microsoft.com/office/drawing/2014/main" id="{3ECD4851-C09C-DFF3-480D-A2AB4F72BA5A}"/>
              </a:ext>
            </a:extLst>
          </p:cNvPr>
          <p:cNvSpPr txBox="1">
            <a:spLocks noGrp="1"/>
          </p:cNvSpPr>
          <p:nvPr>
            <p:ph type="subTitle" idx="1"/>
          </p:nvPr>
        </p:nvSpPr>
        <p:spPr/>
        <p:txBody>
          <a:bodyPr/>
          <a:lstStyle/>
          <a:p>
            <a:r>
              <a:rPr lang="es-419" dirty="0">
                <a:sym typeface="Arial"/>
              </a:rPr>
              <a:t>Profesor: Samantha Reid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ítulo 2">
            <a:extLst>
              <a:ext uri="{FF2B5EF4-FFF2-40B4-BE49-F238E27FC236}">
                <a16:creationId xmlns:a16="http://schemas.microsoft.com/office/drawing/2014/main" id="{B82C7028-6C65-26B8-CB36-57484E78AF2A}"/>
              </a:ext>
            </a:extLst>
          </p:cNvPr>
          <p:cNvSpPr>
            <a:spLocks noGrp="1"/>
          </p:cNvSpPr>
          <p:nvPr>
            <p:ph type="title"/>
          </p:nvPr>
        </p:nvSpPr>
        <p:spPr/>
        <p:txBody>
          <a:bodyPr/>
          <a:lstStyle/>
          <a:p>
            <a:r>
              <a:rPr lang="es-CL" altLang="es-CL"/>
              <a:t>AI (Artifitial Intelligence)</a:t>
            </a:r>
          </a:p>
        </p:txBody>
      </p:sp>
      <p:sp>
        <p:nvSpPr>
          <p:cNvPr id="25602" name="Marcador de contenido 1">
            <a:extLst>
              <a:ext uri="{FF2B5EF4-FFF2-40B4-BE49-F238E27FC236}">
                <a16:creationId xmlns:a16="http://schemas.microsoft.com/office/drawing/2014/main" id="{CE4C7606-A82F-DFFB-D79C-6F9E095EB5A3}"/>
              </a:ext>
            </a:extLst>
          </p:cNvPr>
          <p:cNvSpPr>
            <a:spLocks noGrp="1"/>
          </p:cNvSpPr>
          <p:nvPr>
            <p:ph idx="1"/>
          </p:nvPr>
        </p:nvSpPr>
        <p:spPr/>
        <p:txBody>
          <a:bodyPr/>
          <a:lstStyle/>
          <a:p>
            <a:r>
              <a:rPr lang="es-CL" altLang="es-CL"/>
              <a:t>Inteligencia artificial es el término aplicado cuando las máquinas imitan funciones cognitivas asociados a los humanos tal como aprender y resolver problemas. </a:t>
            </a:r>
          </a:p>
        </p:txBody>
      </p:sp>
      <p:pic>
        <p:nvPicPr>
          <p:cNvPr id="25604" name="Picture 2" descr="Resultado de imagen para test de turing">
            <a:extLst>
              <a:ext uri="{FF2B5EF4-FFF2-40B4-BE49-F238E27FC236}">
                <a16:creationId xmlns:a16="http://schemas.microsoft.com/office/drawing/2014/main" id="{47C63E92-C9A2-7C03-3443-772D07AC4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962" y="2752725"/>
            <a:ext cx="23812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FCC80A84-B17D-268C-A8DE-4C4884FD2005}"/>
              </a:ext>
            </a:extLst>
          </p:cNvPr>
          <p:cNvSpPr txBox="1"/>
          <p:nvPr/>
        </p:nvSpPr>
        <p:spPr>
          <a:xfrm>
            <a:off x="2384425" y="5842000"/>
            <a:ext cx="1900237" cy="460375"/>
          </a:xfrm>
          <a:prstGeom prst="rect">
            <a:avLst/>
          </a:prstGeom>
          <a:noFill/>
        </p:spPr>
        <p:txBody>
          <a:bodyPr wrap="none">
            <a:spAutoFit/>
          </a:bodyPr>
          <a:lstStyle/>
          <a:p>
            <a:pPr>
              <a:defRPr/>
            </a:pPr>
            <a:r>
              <a:rPr lang="es-CL" sz="2400" dirty="0">
                <a:latin typeface="+mn-lt"/>
              </a:rPr>
              <a:t>Test de Turing</a:t>
            </a:r>
          </a:p>
        </p:txBody>
      </p:sp>
      <p:pic>
        <p:nvPicPr>
          <p:cNvPr id="25606" name="Picture 4" descr="https://loquenosoncuentas.es/wp-content/uploads/2018/07/Grafico-AI_high.jpg">
            <a:extLst>
              <a:ext uri="{FF2B5EF4-FFF2-40B4-BE49-F238E27FC236}">
                <a16:creationId xmlns:a16="http://schemas.microsoft.com/office/drawing/2014/main" id="{6B03CFF5-F5C9-8FC1-DCEF-CCA1F0C7D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75" y="2984500"/>
            <a:ext cx="4932363"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a:extLst>
              <a:ext uri="{FF2B5EF4-FFF2-40B4-BE49-F238E27FC236}">
                <a16:creationId xmlns:a16="http://schemas.microsoft.com/office/drawing/2014/main" id="{0EBB49E0-4B50-B377-3BA4-1AB1B184FBFC}"/>
              </a:ext>
            </a:extLst>
          </p:cNvPr>
          <p:cNvSpPr>
            <a:spLocks noGrp="1"/>
          </p:cNvSpPr>
          <p:nvPr>
            <p:ph type="title"/>
          </p:nvPr>
        </p:nvSpPr>
        <p:spPr/>
        <p:txBody>
          <a:bodyPr/>
          <a:lstStyle/>
          <a:p>
            <a:r>
              <a:rPr lang="en-US" altLang="es-CL"/>
              <a:t>¿Qué es la minería de datos?</a:t>
            </a:r>
          </a:p>
        </p:txBody>
      </p:sp>
      <p:sp>
        <p:nvSpPr>
          <p:cNvPr id="26627" name="Marcador de número de diapositiva 3">
            <a:extLst>
              <a:ext uri="{FF2B5EF4-FFF2-40B4-BE49-F238E27FC236}">
                <a16:creationId xmlns:a16="http://schemas.microsoft.com/office/drawing/2014/main" id="{1DB4925B-F08C-B270-D903-CE6840625CDA}"/>
              </a:ext>
            </a:extLst>
          </p:cNvPr>
          <p:cNvSpPr>
            <a:spLocks noGrp="1"/>
          </p:cNvSpPr>
          <p:nvPr>
            <p:ph type="sldNum" sz="quarter" idx="16"/>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5F9914BA-7618-4271-B315-EDC9D31D034D}" type="slidenum">
              <a:rPr lang="es-ES" altLang="es-CL" smtClean="0"/>
              <a:pPr/>
              <a:t>11</a:t>
            </a:fld>
            <a:endParaRPr lang="es-ES" altLang="es-CL"/>
          </a:p>
        </p:txBody>
      </p:sp>
      <p:sp>
        <p:nvSpPr>
          <p:cNvPr id="478213" name="Rectangle 5">
            <a:extLst>
              <a:ext uri="{FF2B5EF4-FFF2-40B4-BE49-F238E27FC236}">
                <a16:creationId xmlns:a16="http://schemas.microsoft.com/office/drawing/2014/main" id="{428EF372-20AA-9D54-2F25-BC1DFC787F5F}"/>
              </a:ext>
            </a:extLst>
          </p:cNvPr>
          <p:cNvSpPr>
            <a:spLocks noChangeArrowheads="1"/>
          </p:cNvSpPr>
          <p:nvPr/>
        </p:nvSpPr>
        <p:spPr bwMode="auto">
          <a:xfrm>
            <a:off x="3657600" y="228600"/>
            <a:ext cx="6705600" cy="228600"/>
          </a:xfrm>
          <a:prstGeom prst="rect">
            <a:avLst/>
          </a:prstGeom>
          <a:noFill/>
          <a:ln>
            <a:noFill/>
          </a:ln>
          <a:effectLst/>
        </p:spPr>
        <p:txBody>
          <a:bodyPr lIns="92075" tIns="46038" rIns="92075" bIns="46038" anchor="ctr"/>
          <a:lstStyle>
            <a:lvl1pPr>
              <a:spcBef>
                <a:spcPct val="0"/>
              </a:spcBef>
              <a:defRPr sz="2400">
                <a:solidFill>
                  <a:schemeClr val="tx1"/>
                </a:solidFill>
                <a:latin typeface="Times New Roman" panose="02020603050405020304" pitchFamily="18" charset="0"/>
              </a:defRPr>
            </a:lvl1pPr>
            <a:lvl2pPr>
              <a:spcBef>
                <a:spcPct val="0"/>
              </a:spcBef>
              <a:defRPr sz="2400">
                <a:solidFill>
                  <a:schemeClr val="tx1"/>
                </a:solidFill>
                <a:latin typeface="Times New Roman" panose="02020603050405020304" pitchFamily="18" charset="0"/>
              </a:defRPr>
            </a:lvl2pPr>
            <a:lvl3pPr>
              <a:spcBef>
                <a:spcPct val="0"/>
              </a:spcBef>
              <a:defRPr sz="2400">
                <a:solidFill>
                  <a:schemeClr val="tx1"/>
                </a:solidFill>
                <a:latin typeface="Times New Roman" panose="02020603050405020304" pitchFamily="18" charset="0"/>
              </a:defRPr>
            </a:lvl3pPr>
            <a:lvl4pPr>
              <a:spcBef>
                <a:spcPct val="0"/>
              </a:spcBef>
              <a:defRPr sz="2400">
                <a:solidFill>
                  <a:schemeClr val="tx1"/>
                </a:solidFill>
                <a:latin typeface="Times New Roman" panose="02020603050405020304" pitchFamily="18" charset="0"/>
              </a:defRPr>
            </a:lvl4pPr>
            <a:lvl5pPr>
              <a:spcBef>
                <a:spcPct val="0"/>
              </a:spcBef>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70000"/>
              </a:lnSpc>
              <a:defRPr/>
            </a:pPr>
            <a:endParaRPr lang="en-US" altLang="es-CL" b="1">
              <a:solidFill>
                <a:schemeClr val="tx2"/>
              </a:solidFill>
              <a:effectLst>
                <a:outerShdw blurRad="38100" dist="38100" dir="2700000" algn="tl">
                  <a:srgbClr val="C0C0C0"/>
                </a:outerShdw>
              </a:effectLst>
              <a:latin typeface="Arial Narrow" panose="020B0606020202030204" pitchFamily="34" charset="0"/>
            </a:endParaRPr>
          </a:p>
        </p:txBody>
      </p:sp>
      <p:grpSp>
        <p:nvGrpSpPr>
          <p:cNvPr id="26629" name="Group 14">
            <a:extLst>
              <a:ext uri="{FF2B5EF4-FFF2-40B4-BE49-F238E27FC236}">
                <a16:creationId xmlns:a16="http://schemas.microsoft.com/office/drawing/2014/main" id="{3E704948-C79E-ACAB-5264-CF61A2163552}"/>
              </a:ext>
            </a:extLst>
          </p:cNvPr>
          <p:cNvGrpSpPr>
            <a:grpSpLocks/>
          </p:cNvGrpSpPr>
          <p:nvPr/>
        </p:nvGrpSpPr>
        <p:grpSpPr bwMode="auto">
          <a:xfrm>
            <a:off x="3514725" y="1820863"/>
            <a:ext cx="3003550" cy="4278312"/>
            <a:chOff x="1246" y="1134"/>
            <a:chExt cx="1892" cy="2695"/>
          </a:xfrm>
        </p:grpSpPr>
        <p:pic>
          <p:nvPicPr>
            <p:cNvPr id="26636" name="Picture 8">
              <a:extLst>
                <a:ext uri="{FF2B5EF4-FFF2-40B4-BE49-F238E27FC236}">
                  <a16:creationId xmlns:a16="http://schemas.microsoft.com/office/drawing/2014/main" id="{F3C539B6-1D45-AD7B-5C17-DDFC4B177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 y="1134"/>
              <a:ext cx="1892" cy="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Text Box 11">
              <a:extLst>
                <a:ext uri="{FF2B5EF4-FFF2-40B4-BE49-F238E27FC236}">
                  <a16:creationId xmlns:a16="http://schemas.microsoft.com/office/drawing/2014/main" id="{D45F1110-E344-7CF1-71A4-42B7AEBEB28C}"/>
                </a:ext>
              </a:extLst>
            </p:cNvPr>
            <p:cNvSpPr txBox="1">
              <a:spLocks noChangeArrowheads="1"/>
            </p:cNvSpPr>
            <p:nvPr/>
          </p:nvSpPr>
          <p:spPr bwMode="auto">
            <a:xfrm>
              <a:off x="1746" y="3461"/>
              <a:ext cx="128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s-CL" sz="1600">
                  <a:solidFill>
                    <a:schemeClr val="tx2"/>
                  </a:solidFill>
                  <a:latin typeface="Verdana" panose="020B0604030504040204" pitchFamily="34" charset="0"/>
                </a:rPr>
                <a:t>“Data rich,</a:t>
              </a:r>
            </a:p>
            <a:p>
              <a:pPr eaLnBrk="1" hangingPunct="1">
                <a:spcBef>
                  <a:spcPct val="0"/>
                </a:spcBef>
                <a:buFontTx/>
                <a:buNone/>
              </a:pPr>
              <a:r>
                <a:rPr lang="en-US" altLang="es-CL" sz="1600">
                  <a:solidFill>
                    <a:schemeClr val="tx2"/>
                  </a:solidFill>
                  <a:latin typeface="Verdana" panose="020B0604030504040204" pitchFamily="34" charset="0"/>
                </a:rPr>
                <a:t>Information poor”</a:t>
              </a:r>
            </a:p>
          </p:txBody>
        </p:sp>
      </p:grpSp>
      <p:grpSp>
        <p:nvGrpSpPr>
          <p:cNvPr id="478223" name="Group 15">
            <a:extLst>
              <a:ext uri="{FF2B5EF4-FFF2-40B4-BE49-F238E27FC236}">
                <a16:creationId xmlns:a16="http://schemas.microsoft.com/office/drawing/2014/main" id="{8A2BC1F5-C72E-A7CC-5707-0055492340C9}"/>
              </a:ext>
            </a:extLst>
          </p:cNvPr>
          <p:cNvGrpSpPr>
            <a:grpSpLocks/>
          </p:cNvGrpSpPr>
          <p:nvPr/>
        </p:nvGrpSpPr>
        <p:grpSpPr bwMode="auto">
          <a:xfrm>
            <a:off x="6959600" y="1738313"/>
            <a:ext cx="3468688" cy="4340225"/>
            <a:chOff x="3424" y="1095"/>
            <a:chExt cx="2185" cy="2734"/>
          </a:xfrm>
        </p:grpSpPr>
        <p:pic>
          <p:nvPicPr>
            <p:cNvPr id="26634" name="Picture 9">
              <a:extLst>
                <a:ext uri="{FF2B5EF4-FFF2-40B4-BE49-F238E27FC236}">
                  <a16:creationId xmlns:a16="http://schemas.microsoft.com/office/drawing/2014/main" id="{90117DF9-8E44-FDBE-B0C7-DFA4D6036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 y="1095"/>
              <a:ext cx="2185" cy="2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Text Box 12">
              <a:extLst>
                <a:ext uri="{FF2B5EF4-FFF2-40B4-BE49-F238E27FC236}">
                  <a16:creationId xmlns:a16="http://schemas.microsoft.com/office/drawing/2014/main" id="{94B7341C-AF0E-AD1A-8B99-389277107BE3}"/>
                </a:ext>
              </a:extLst>
            </p:cNvPr>
            <p:cNvSpPr txBox="1">
              <a:spLocks noChangeArrowheads="1"/>
            </p:cNvSpPr>
            <p:nvPr/>
          </p:nvSpPr>
          <p:spPr bwMode="auto">
            <a:xfrm>
              <a:off x="3560" y="3463"/>
              <a:ext cx="163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s-ES" altLang="es-CL" sz="1600">
                  <a:solidFill>
                    <a:schemeClr val="tx2"/>
                  </a:solidFill>
                  <a:latin typeface="Verdana" panose="020B0604030504040204" pitchFamily="34" charset="0"/>
                </a:rPr>
                <a:t>Conocimiento</a:t>
              </a:r>
              <a:br>
                <a:rPr lang="es-ES" altLang="es-CL" sz="1600">
                  <a:solidFill>
                    <a:schemeClr val="tx2"/>
                  </a:solidFill>
                  <a:latin typeface="Verdana" panose="020B0604030504040204" pitchFamily="34" charset="0"/>
                </a:rPr>
              </a:br>
              <a:r>
                <a:rPr lang="es-ES" altLang="es-CL" sz="1600">
                  <a:solidFill>
                    <a:schemeClr val="tx2"/>
                  </a:solidFill>
                  <a:latin typeface="Verdana" panose="020B0604030504040204" pitchFamily="34" charset="0"/>
                </a:rPr>
                <a:t>(patrones interesantes)</a:t>
              </a:r>
            </a:p>
          </p:txBody>
        </p:sp>
      </p:grpSp>
      <p:grpSp>
        <p:nvGrpSpPr>
          <p:cNvPr id="478224" name="Group 16">
            <a:extLst>
              <a:ext uri="{FF2B5EF4-FFF2-40B4-BE49-F238E27FC236}">
                <a16:creationId xmlns:a16="http://schemas.microsoft.com/office/drawing/2014/main" id="{CEE908C0-941D-1D9D-94B3-FB6EA7AF499E}"/>
              </a:ext>
            </a:extLst>
          </p:cNvPr>
          <p:cNvGrpSpPr>
            <a:grpSpLocks/>
          </p:cNvGrpSpPr>
          <p:nvPr/>
        </p:nvGrpSpPr>
        <p:grpSpPr bwMode="auto">
          <a:xfrm>
            <a:off x="6383338" y="3467100"/>
            <a:ext cx="582612" cy="2409825"/>
            <a:chOff x="3061" y="2184"/>
            <a:chExt cx="367" cy="1518"/>
          </a:xfrm>
        </p:grpSpPr>
        <p:sp>
          <p:nvSpPr>
            <p:cNvPr id="478218" name="AutoShape 10">
              <a:extLst>
                <a:ext uri="{FF2B5EF4-FFF2-40B4-BE49-F238E27FC236}">
                  <a16:creationId xmlns:a16="http://schemas.microsoft.com/office/drawing/2014/main" id="{563AB6DF-E538-63C4-9A7B-20A30B696E4D}"/>
                </a:ext>
              </a:extLst>
            </p:cNvPr>
            <p:cNvSpPr>
              <a:spLocks noChangeArrowheads="1"/>
            </p:cNvSpPr>
            <p:nvPr/>
          </p:nvSpPr>
          <p:spPr bwMode="auto">
            <a:xfrm>
              <a:off x="3061" y="2184"/>
              <a:ext cx="367" cy="15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p:spPr>
          <p:txBody>
            <a:bodyPr wrap="none" anchor="ctr"/>
            <a:lstStyle/>
            <a:p>
              <a:pPr eaLnBrk="1" hangingPunct="1">
                <a:spcBef>
                  <a:spcPct val="50000"/>
                </a:spcBef>
                <a:defRPr/>
              </a:pPr>
              <a:endParaRPr lang="es-CL">
                <a:effectLst>
                  <a:outerShdw blurRad="38100" dist="38100" dir="2700000" algn="tl">
                    <a:srgbClr val="000000">
                      <a:alpha val="43137"/>
                    </a:srgbClr>
                  </a:outerShdw>
                </a:effectLst>
              </a:endParaRPr>
            </a:p>
          </p:txBody>
        </p:sp>
        <p:sp>
          <p:nvSpPr>
            <p:cNvPr id="478221" name="AutoShape 13">
              <a:extLst>
                <a:ext uri="{FF2B5EF4-FFF2-40B4-BE49-F238E27FC236}">
                  <a16:creationId xmlns:a16="http://schemas.microsoft.com/office/drawing/2014/main" id="{87E558EE-EBE7-41A5-A799-3C4AAEC07061}"/>
                </a:ext>
              </a:extLst>
            </p:cNvPr>
            <p:cNvSpPr>
              <a:spLocks noChangeArrowheads="1"/>
            </p:cNvSpPr>
            <p:nvPr/>
          </p:nvSpPr>
          <p:spPr bwMode="auto">
            <a:xfrm>
              <a:off x="3061" y="3544"/>
              <a:ext cx="367" cy="15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p:spPr>
          <p:txBody>
            <a:bodyPr wrap="none" anchor="ctr"/>
            <a:lstStyle/>
            <a:p>
              <a:pPr eaLnBrk="1" hangingPunct="1">
                <a:spcBef>
                  <a:spcPct val="50000"/>
                </a:spcBef>
                <a:defRPr/>
              </a:pPr>
              <a:endParaRPr lang="es-C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478224"/>
                                        </p:tgtEl>
                                        <p:attrNameLst>
                                          <p:attrName>style.visibility</p:attrName>
                                        </p:attrNameLst>
                                      </p:cBhvr>
                                      <p:to>
                                        <p:strVal val="visible"/>
                                      </p:to>
                                    </p:set>
                                    <p:anim calcmode="lin" valueType="num">
                                      <p:cBhvr>
                                        <p:cTn id="7" dur="1000" fill="hold"/>
                                        <p:tgtEl>
                                          <p:spTgt spid="478224"/>
                                        </p:tgtEl>
                                        <p:attrNameLst>
                                          <p:attrName>ppt_x</p:attrName>
                                        </p:attrNameLst>
                                      </p:cBhvr>
                                      <p:tavLst>
                                        <p:tav tm="0">
                                          <p:val>
                                            <p:strVal val="#ppt_x-.2"/>
                                          </p:val>
                                        </p:tav>
                                        <p:tav tm="100000">
                                          <p:val>
                                            <p:strVal val="#ppt_x"/>
                                          </p:val>
                                        </p:tav>
                                      </p:tavLst>
                                    </p:anim>
                                    <p:anim calcmode="lin" valueType="num">
                                      <p:cBhvr>
                                        <p:cTn id="8" dur="1000" fill="hold"/>
                                        <p:tgtEl>
                                          <p:spTgt spid="47822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7822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7" presetClass="entr" presetSubtype="10" fill="hold" nodeType="clickEffect">
                                  <p:stCondLst>
                                    <p:cond delay="0"/>
                                  </p:stCondLst>
                                  <p:childTnLst>
                                    <p:set>
                                      <p:cBhvr>
                                        <p:cTn id="13" dur="1" fill="hold">
                                          <p:stCondLst>
                                            <p:cond delay="0"/>
                                          </p:stCondLst>
                                        </p:cTn>
                                        <p:tgtEl>
                                          <p:spTgt spid="478223"/>
                                        </p:tgtEl>
                                        <p:attrNameLst>
                                          <p:attrName>style.visibility</p:attrName>
                                        </p:attrNameLst>
                                      </p:cBhvr>
                                      <p:to>
                                        <p:strVal val="visible"/>
                                      </p:to>
                                    </p:set>
                                    <p:anim calcmode="lin" valueType="num">
                                      <p:cBhvr>
                                        <p:cTn id="14" dur="500" fill="hold"/>
                                        <p:tgtEl>
                                          <p:spTgt spid="478223"/>
                                        </p:tgtEl>
                                        <p:attrNameLst>
                                          <p:attrName>ppt_w</p:attrName>
                                        </p:attrNameLst>
                                      </p:cBhvr>
                                      <p:tavLst>
                                        <p:tav tm="0">
                                          <p:val>
                                            <p:fltVal val="0"/>
                                          </p:val>
                                        </p:tav>
                                        <p:tav tm="100000">
                                          <p:val>
                                            <p:strVal val="#ppt_w"/>
                                          </p:val>
                                        </p:tav>
                                      </p:tavLst>
                                    </p:anim>
                                    <p:anim calcmode="lin" valueType="num">
                                      <p:cBhvr>
                                        <p:cTn id="15" dur="500" fill="hold"/>
                                        <p:tgtEl>
                                          <p:spTgt spid="4782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397A6F06-9BA2-C14C-9B6B-8A1106231445}"/>
              </a:ext>
            </a:extLst>
          </p:cNvPr>
          <p:cNvSpPr>
            <a:spLocks noGrp="1"/>
          </p:cNvSpPr>
          <p:nvPr>
            <p:ph type="title"/>
          </p:nvPr>
        </p:nvSpPr>
        <p:spPr/>
        <p:txBody>
          <a:bodyPr/>
          <a:lstStyle/>
          <a:p>
            <a:r>
              <a:rPr lang="en-US" altLang="es-CL"/>
              <a:t>KDD (Knowledge Discovery in Databases)</a:t>
            </a:r>
          </a:p>
        </p:txBody>
      </p:sp>
      <p:sp>
        <p:nvSpPr>
          <p:cNvPr id="28675" name="Marcador de número de diapositiva 3">
            <a:extLst>
              <a:ext uri="{FF2B5EF4-FFF2-40B4-BE49-F238E27FC236}">
                <a16:creationId xmlns:a16="http://schemas.microsoft.com/office/drawing/2014/main" id="{04B2A920-B24B-49AB-D6BF-8571754A115D}"/>
              </a:ext>
            </a:extLst>
          </p:cNvPr>
          <p:cNvSpPr>
            <a:spLocks noGrp="1"/>
          </p:cNvSpPr>
          <p:nvPr>
            <p:ph type="sldNum" sz="quarter" idx="16"/>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CE3F7832-182B-4F41-8D11-959FD55F603F}" type="slidenum">
              <a:rPr lang="es-ES" altLang="es-CL" smtClean="0"/>
              <a:pPr/>
              <a:t>12</a:t>
            </a:fld>
            <a:endParaRPr lang="es-ES" altLang="es-CL"/>
          </a:p>
        </p:txBody>
      </p:sp>
      <p:sp>
        <p:nvSpPr>
          <p:cNvPr id="452610" name="Rectangle 2">
            <a:extLst>
              <a:ext uri="{FF2B5EF4-FFF2-40B4-BE49-F238E27FC236}">
                <a16:creationId xmlns:a16="http://schemas.microsoft.com/office/drawing/2014/main" id="{B5D3FED9-0779-C495-6E9F-28AC251C3DFE}"/>
              </a:ext>
            </a:extLst>
          </p:cNvPr>
          <p:cNvSpPr>
            <a:spLocks noChangeArrowheads="1"/>
          </p:cNvSpPr>
          <p:nvPr/>
        </p:nvSpPr>
        <p:spPr bwMode="auto">
          <a:xfrm>
            <a:off x="3013075" y="1600200"/>
            <a:ext cx="6781800" cy="5029200"/>
          </a:xfrm>
          <a:prstGeom prst="rect">
            <a:avLst/>
          </a:prstGeom>
          <a:noFill/>
          <a:ln>
            <a:noFill/>
          </a:ln>
          <a:effectLst/>
        </p:spPr>
        <p:txBody>
          <a:bodyPr lIns="92075" tIns="46038" rIns="92075" bIns="46038"/>
          <a:lstStyle>
            <a:lvl1pPr marL="342900" indent="-342900">
              <a:spcBef>
                <a:spcPct val="0"/>
              </a:spcBef>
              <a:defRPr sz="2400">
                <a:solidFill>
                  <a:schemeClr val="tx1"/>
                </a:solidFill>
                <a:latin typeface="Times New Roman" panose="02020603050405020304" pitchFamily="18" charset="0"/>
              </a:defRPr>
            </a:lvl1pPr>
            <a:lvl2pPr marL="836613" indent="-285750">
              <a:spcBef>
                <a:spcPct val="0"/>
              </a:spcBef>
              <a:defRPr sz="2400">
                <a:solidFill>
                  <a:schemeClr val="tx1"/>
                </a:solidFill>
                <a:latin typeface="Times New Roman" panose="02020603050405020304" pitchFamily="18" charset="0"/>
              </a:defRPr>
            </a:lvl2pPr>
            <a:lvl3pPr marL="1244600" indent="-228600">
              <a:spcBef>
                <a:spcPct val="0"/>
              </a:spcBef>
              <a:defRPr sz="2400">
                <a:solidFill>
                  <a:schemeClr val="tx1"/>
                </a:solidFill>
                <a:latin typeface="Times New Roman" panose="02020603050405020304" pitchFamily="18" charset="0"/>
              </a:defRPr>
            </a:lvl3pPr>
            <a:lvl4pPr marL="1652588" indent="-228600">
              <a:spcBef>
                <a:spcPct val="0"/>
              </a:spcBef>
              <a:defRPr sz="2400">
                <a:solidFill>
                  <a:schemeClr val="tx1"/>
                </a:solidFill>
                <a:latin typeface="Times New Roman" panose="02020603050405020304" pitchFamily="18" charset="0"/>
              </a:defRPr>
            </a:lvl4pPr>
            <a:lvl5pPr marL="2060575" indent="-228600">
              <a:spcBef>
                <a:spcPct val="0"/>
              </a:spcBef>
              <a:defRPr sz="2400">
                <a:solidFill>
                  <a:schemeClr val="tx1"/>
                </a:solidFill>
                <a:latin typeface="Times New Roman" panose="02020603050405020304" pitchFamily="18" charset="0"/>
              </a:defRPr>
            </a:lvl5pPr>
            <a:lvl6pPr marL="2517775" indent="-228600" fontAlgn="base">
              <a:spcBef>
                <a:spcPct val="0"/>
              </a:spcBef>
              <a:spcAft>
                <a:spcPct val="0"/>
              </a:spcAft>
              <a:defRPr sz="2400">
                <a:solidFill>
                  <a:schemeClr val="tx1"/>
                </a:solidFill>
                <a:latin typeface="Times New Roman" panose="02020603050405020304" pitchFamily="18" charset="0"/>
              </a:defRPr>
            </a:lvl6pPr>
            <a:lvl7pPr marL="2974975" indent="-228600" fontAlgn="base">
              <a:spcBef>
                <a:spcPct val="0"/>
              </a:spcBef>
              <a:spcAft>
                <a:spcPct val="0"/>
              </a:spcAft>
              <a:defRPr sz="2400">
                <a:solidFill>
                  <a:schemeClr val="tx1"/>
                </a:solidFill>
                <a:latin typeface="Times New Roman" panose="02020603050405020304" pitchFamily="18" charset="0"/>
              </a:defRPr>
            </a:lvl7pPr>
            <a:lvl8pPr marL="3432175" indent="-228600" fontAlgn="base">
              <a:spcBef>
                <a:spcPct val="0"/>
              </a:spcBef>
              <a:spcAft>
                <a:spcPct val="0"/>
              </a:spcAft>
              <a:defRPr sz="2400">
                <a:solidFill>
                  <a:schemeClr val="tx1"/>
                </a:solidFill>
                <a:latin typeface="Times New Roman" panose="02020603050405020304" pitchFamily="18" charset="0"/>
              </a:defRPr>
            </a:lvl8pPr>
            <a:lvl9pPr marL="3889375" indent="-228600" fontAlgn="base">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hlink"/>
              </a:buClr>
              <a:buSzPct val="50000"/>
              <a:buFont typeface="Monotype Sorts" pitchFamily="2" charset="2"/>
              <a:buNone/>
              <a:defRPr/>
            </a:pPr>
            <a:r>
              <a:rPr lang="en-US" altLang="es-CL">
                <a:effectLst>
                  <a:outerShdw blurRad="38100" dist="38100" dir="2700000" algn="tl">
                    <a:srgbClr val="C0C0C0"/>
                  </a:outerShdw>
                </a:effectLst>
                <a:latin typeface="Tahoma" panose="020B0604030504040204" pitchFamily="34" charset="0"/>
              </a:rPr>
              <a:t>Extracción de conocimiento en bases de datos</a:t>
            </a:r>
            <a:endParaRPr lang="en-US" altLang="es-CL" sz="1600">
              <a:effectLst>
                <a:outerShdw blurRad="38100" dist="38100" dir="2700000" algn="tl">
                  <a:srgbClr val="C0C0C0"/>
                </a:outerShdw>
              </a:effectLst>
              <a:latin typeface="Tahoma" panose="020B0604030504040204" pitchFamily="34" charset="0"/>
            </a:endParaRPr>
          </a:p>
        </p:txBody>
      </p:sp>
      <p:sp>
        <p:nvSpPr>
          <p:cNvPr id="452612" name="Rectangle 4">
            <a:extLst>
              <a:ext uri="{FF2B5EF4-FFF2-40B4-BE49-F238E27FC236}">
                <a16:creationId xmlns:a16="http://schemas.microsoft.com/office/drawing/2014/main" id="{90BA6FF8-A6A9-ED11-076A-F452F18C0BFC}"/>
              </a:ext>
            </a:extLst>
          </p:cNvPr>
          <p:cNvSpPr>
            <a:spLocks noChangeArrowheads="1"/>
          </p:cNvSpPr>
          <p:nvPr/>
        </p:nvSpPr>
        <p:spPr bwMode="auto">
          <a:xfrm>
            <a:off x="3657600" y="228600"/>
            <a:ext cx="6705600" cy="228600"/>
          </a:xfrm>
          <a:prstGeom prst="rect">
            <a:avLst/>
          </a:prstGeom>
          <a:noFill/>
          <a:ln>
            <a:noFill/>
          </a:ln>
          <a:effectLst/>
        </p:spPr>
        <p:txBody>
          <a:bodyPr lIns="92075" tIns="46038" rIns="92075" bIns="46038" anchor="ctr"/>
          <a:lstStyle>
            <a:lvl1pPr>
              <a:spcBef>
                <a:spcPct val="0"/>
              </a:spcBef>
              <a:defRPr sz="2400">
                <a:solidFill>
                  <a:schemeClr val="tx1"/>
                </a:solidFill>
                <a:latin typeface="Times New Roman" panose="02020603050405020304" pitchFamily="18" charset="0"/>
              </a:defRPr>
            </a:lvl1pPr>
            <a:lvl2pPr>
              <a:spcBef>
                <a:spcPct val="0"/>
              </a:spcBef>
              <a:defRPr sz="2400">
                <a:solidFill>
                  <a:schemeClr val="tx1"/>
                </a:solidFill>
                <a:latin typeface="Times New Roman" panose="02020603050405020304" pitchFamily="18" charset="0"/>
              </a:defRPr>
            </a:lvl2pPr>
            <a:lvl3pPr>
              <a:spcBef>
                <a:spcPct val="0"/>
              </a:spcBef>
              <a:defRPr sz="2400">
                <a:solidFill>
                  <a:schemeClr val="tx1"/>
                </a:solidFill>
                <a:latin typeface="Times New Roman" panose="02020603050405020304" pitchFamily="18" charset="0"/>
              </a:defRPr>
            </a:lvl3pPr>
            <a:lvl4pPr>
              <a:spcBef>
                <a:spcPct val="0"/>
              </a:spcBef>
              <a:defRPr sz="2400">
                <a:solidFill>
                  <a:schemeClr val="tx1"/>
                </a:solidFill>
                <a:latin typeface="Times New Roman" panose="02020603050405020304" pitchFamily="18" charset="0"/>
              </a:defRPr>
            </a:lvl4pPr>
            <a:lvl5pPr>
              <a:spcBef>
                <a:spcPct val="0"/>
              </a:spcBef>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70000"/>
              </a:lnSpc>
              <a:defRPr/>
            </a:pPr>
            <a:endParaRPr lang="en-US" altLang="es-CL" b="1">
              <a:solidFill>
                <a:schemeClr val="tx2"/>
              </a:solidFill>
              <a:effectLst>
                <a:outerShdw blurRad="38100" dist="38100" dir="2700000" algn="tl">
                  <a:srgbClr val="C0C0C0"/>
                </a:outerShdw>
              </a:effectLst>
              <a:latin typeface="Arial Narrow" panose="020B0606020202030204" pitchFamily="34" charset="0"/>
            </a:endParaRPr>
          </a:p>
        </p:txBody>
      </p:sp>
      <p:pic>
        <p:nvPicPr>
          <p:cNvPr id="28678" name="Picture 52">
            <a:extLst>
              <a:ext uri="{FF2B5EF4-FFF2-40B4-BE49-F238E27FC236}">
                <a16:creationId xmlns:a16="http://schemas.microsoft.com/office/drawing/2014/main" id="{8D816EF6-D6FE-7C99-D124-510361B39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33" b="2116"/>
          <a:stretch>
            <a:fillRect/>
          </a:stretch>
        </p:blipFill>
        <p:spPr bwMode="auto">
          <a:xfrm>
            <a:off x="3071813" y="2154238"/>
            <a:ext cx="6551612" cy="386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6B57469B-976E-43E9-A94E-06E4E281AABC}"/>
              </a:ext>
            </a:extLst>
          </p:cNvPr>
          <p:cNvSpPr>
            <a:spLocks noGrp="1"/>
          </p:cNvSpPr>
          <p:nvPr>
            <p:ph type="title"/>
          </p:nvPr>
        </p:nvSpPr>
        <p:spPr/>
        <p:txBody>
          <a:bodyPr/>
          <a:lstStyle/>
          <a:p>
            <a:r>
              <a:rPr lang="en-US" altLang="es-CL"/>
              <a:t>KDD (Knowledge Discovery in Databases)</a:t>
            </a:r>
          </a:p>
        </p:txBody>
      </p:sp>
      <p:sp>
        <p:nvSpPr>
          <p:cNvPr id="30723" name="Marcador de número de diapositiva 3">
            <a:extLst>
              <a:ext uri="{FF2B5EF4-FFF2-40B4-BE49-F238E27FC236}">
                <a16:creationId xmlns:a16="http://schemas.microsoft.com/office/drawing/2014/main" id="{4415E3B0-36EF-76A7-B817-C3C1ED3FC74A}"/>
              </a:ext>
            </a:extLst>
          </p:cNvPr>
          <p:cNvSpPr>
            <a:spLocks noGrp="1"/>
          </p:cNvSpPr>
          <p:nvPr>
            <p:ph type="sldNum" sz="quarter" idx="16"/>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324221A7-2B55-4150-938B-451BBB344C64}" type="slidenum">
              <a:rPr lang="es-ES" altLang="es-CL" smtClean="0"/>
              <a:pPr/>
              <a:t>13</a:t>
            </a:fld>
            <a:endParaRPr lang="es-ES" altLang="es-CL"/>
          </a:p>
        </p:txBody>
      </p:sp>
      <p:sp>
        <p:nvSpPr>
          <p:cNvPr id="480258" name="Rectangle 2">
            <a:extLst>
              <a:ext uri="{FF2B5EF4-FFF2-40B4-BE49-F238E27FC236}">
                <a16:creationId xmlns:a16="http://schemas.microsoft.com/office/drawing/2014/main" id="{76D5837D-FE6C-0DF3-94EA-B9EB156A3923}"/>
              </a:ext>
            </a:extLst>
          </p:cNvPr>
          <p:cNvSpPr>
            <a:spLocks noChangeArrowheads="1"/>
          </p:cNvSpPr>
          <p:nvPr/>
        </p:nvSpPr>
        <p:spPr bwMode="auto">
          <a:xfrm>
            <a:off x="678731" y="1828799"/>
            <a:ext cx="10633434" cy="4684713"/>
          </a:xfrm>
          <a:prstGeom prst="rect">
            <a:avLst/>
          </a:prstGeom>
          <a:noFill/>
          <a:ln>
            <a:noFill/>
          </a:ln>
          <a:effectLst/>
        </p:spPr>
        <p:txBody>
          <a:bodyPr lIns="92075" tIns="46038" rIns="92075" bIns="46038"/>
          <a:lstStyle>
            <a:lvl1pPr marL="342900" indent="-342900">
              <a:spcBef>
                <a:spcPct val="0"/>
              </a:spcBef>
              <a:defRPr sz="2400">
                <a:solidFill>
                  <a:schemeClr val="tx1"/>
                </a:solidFill>
                <a:latin typeface="Times New Roman" panose="02020603050405020304" pitchFamily="18" charset="0"/>
              </a:defRPr>
            </a:lvl1pPr>
            <a:lvl2pPr marL="836613" indent="-285750">
              <a:spcBef>
                <a:spcPct val="0"/>
              </a:spcBef>
              <a:defRPr sz="2400">
                <a:solidFill>
                  <a:schemeClr val="tx1"/>
                </a:solidFill>
                <a:latin typeface="Times New Roman" panose="02020603050405020304" pitchFamily="18" charset="0"/>
              </a:defRPr>
            </a:lvl2pPr>
            <a:lvl3pPr marL="1244600" indent="-228600">
              <a:spcBef>
                <a:spcPct val="0"/>
              </a:spcBef>
              <a:defRPr sz="2400">
                <a:solidFill>
                  <a:schemeClr val="tx1"/>
                </a:solidFill>
                <a:latin typeface="Times New Roman" panose="02020603050405020304" pitchFamily="18" charset="0"/>
              </a:defRPr>
            </a:lvl3pPr>
            <a:lvl4pPr marL="1652588" indent="-228600">
              <a:spcBef>
                <a:spcPct val="0"/>
              </a:spcBef>
              <a:defRPr sz="2400">
                <a:solidFill>
                  <a:schemeClr val="tx1"/>
                </a:solidFill>
                <a:latin typeface="Times New Roman" panose="02020603050405020304" pitchFamily="18" charset="0"/>
              </a:defRPr>
            </a:lvl4pPr>
            <a:lvl5pPr marL="2060575" indent="-228600">
              <a:spcBef>
                <a:spcPct val="0"/>
              </a:spcBef>
              <a:defRPr sz="2400">
                <a:solidFill>
                  <a:schemeClr val="tx1"/>
                </a:solidFill>
                <a:latin typeface="Times New Roman" panose="02020603050405020304" pitchFamily="18" charset="0"/>
              </a:defRPr>
            </a:lvl5pPr>
            <a:lvl6pPr marL="2517775" indent="-228600" fontAlgn="base">
              <a:spcBef>
                <a:spcPct val="0"/>
              </a:spcBef>
              <a:spcAft>
                <a:spcPct val="0"/>
              </a:spcAft>
              <a:defRPr sz="2400">
                <a:solidFill>
                  <a:schemeClr val="tx1"/>
                </a:solidFill>
                <a:latin typeface="Times New Roman" panose="02020603050405020304" pitchFamily="18" charset="0"/>
              </a:defRPr>
            </a:lvl6pPr>
            <a:lvl7pPr marL="2974975" indent="-228600" fontAlgn="base">
              <a:spcBef>
                <a:spcPct val="0"/>
              </a:spcBef>
              <a:spcAft>
                <a:spcPct val="0"/>
              </a:spcAft>
              <a:defRPr sz="2400">
                <a:solidFill>
                  <a:schemeClr val="tx1"/>
                </a:solidFill>
                <a:latin typeface="Times New Roman" panose="02020603050405020304" pitchFamily="18" charset="0"/>
              </a:defRPr>
            </a:lvl7pPr>
            <a:lvl8pPr marL="3432175" indent="-228600" fontAlgn="base">
              <a:spcBef>
                <a:spcPct val="0"/>
              </a:spcBef>
              <a:spcAft>
                <a:spcPct val="0"/>
              </a:spcAft>
              <a:defRPr sz="2400">
                <a:solidFill>
                  <a:schemeClr val="tx1"/>
                </a:solidFill>
                <a:latin typeface="Times New Roman" panose="02020603050405020304" pitchFamily="18" charset="0"/>
              </a:defRPr>
            </a:lvl8pPr>
            <a:lvl9pPr marL="3889375" indent="-228600" fontAlgn="base">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hlink"/>
              </a:buClr>
              <a:buSzPct val="50000"/>
              <a:buFont typeface="Monotype Sorts" pitchFamily="2" charset="2"/>
              <a:buNone/>
              <a:defRPr/>
            </a:pPr>
            <a:r>
              <a:rPr lang="es-CL" altLang="es-CL">
                <a:effectLst>
                  <a:outerShdw blurRad="38100" dist="38100" dir="2700000" algn="tl">
                    <a:srgbClr val="C0C0C0"/>
                  </a:outerShdw>
                </a:effectLst>
                <a:latin typeface="Tahoma" panose="020B0604030504040204" pitchFamily="34" charset="0"/>
              </a:rPr>
              <a:t>Extracción de conocimiento en bases de datos</a:t>
            </a:r>
          </a:p>
          <a:p>
            <a:pPr eaLnBrk="1" hangingPunct="1">
              <a:spcBef>
                <a:spcPct val="20000"/>
              </a:spcBef>
              <a:buClr>
                <a:schemeClr val="hlink"/>
              </a:buClr>
              <a:buSzPct val="50000"/>
              <a:buFont typeface="Monotype Sorts" pitchFamily="2" charset="2"/>
              <a:buChar char="n"/>
              <a:defRPr/>
            </a:pPr>
            <a:r>
              <a:rPr lang="es-CL" altLang="es-CL">
                <a:effectLst>
                  <a:outerShdw blurRad="38100" dist="38100" dir="2700000" algn="tl">
                    <a:srgbClr val="C0C0C0"/>
                  </a:outerShdw>
                </a:effectLst>
                <a:latin typeface="Tahoma" panose="020B0604030504040204" pitchFamily="34" charset="0"/>
              </a:rPr>
              <a:t>Limpieza de datos</a:t>
            </a:r>
            <a:br>
              <a:rPr lang="es-CL" altLang="es-CL">
                <a:effectLst>
                  <a:outerShdw blurRad="38100" dist="38100" dir="2700000" algn="tl">
                    <a:srgbClr val="C0C0C0"/>
                  </a:outerShdw>
                </a:effectLst>
                <a:latin typeface="Tahoma" panose="020B0604030504040204" pitchFamily="34" charset="0"/>
              </a:rPr>
            </a:br>
            <a:r>
              <a:rPr lang="es-CL" altLang="es-CL" sz="1600">
                <a:effectLst>
                  <a:outerShdw blurRad="38100" dist="38100" dir="2700000" algn="tl">
                    <a:srgbClr val="C0C0C0"/>
                  </a:outerShdw>
                </a:effectLst>
                <a:latin typeface="Tahoma" panose="020B0604030504040204" pitchFamily="34" charset="0"/>
              </a:rPr>
              <a:t>(eliminación de ruido e inconsistencias)</a:t>
            </a:r>
          </a:p>
          <a:p>
            <a:pPr eaLnBrk="1" hangingPunct="1">
              <a:spcBef>
                <a:spcPct val="20000"/>
              </a:spcBef>
              <a:buClr>
                <a:schemeClr val="hlink"/>
              </a:buClr>
              <a:buSzPct val="50000"/>
              <a:buFont typeface="Monotype Sorts" pitchFamily="2" charset="2"/>
              <a:buChar char="n"/>
              <a:defRPr/>
            </a:pPr>
            <a:r>
              <a:rPr lang="es-CL" altLang="es-CL">
                <a:effectLst>
                  <a:outerShdw blurRad="38100" dist="38100" dir="2700000" algn="tl">
                    <a:srgbClr val="C0C0C0"/>
                  </a:outerShdw>
                </a:effectLst>
                <a:latin typeface="Tahoma" panose="020B0604030504040204" pitchFamily="34" charset="0"/>
              </a:rPr>
              <a:t>Integración de datos</a:t>
            </a:r>
            <a:br>
              <a:rPr lang="es-CL" altLang="es-CL">
                <a:effectLst>
                  <a:outerShdw blurRad="38100" dist="38100" dir="2700000" algn="tl">
                    <a:srgbClr val="C0C0C0"/>
                  </a:outerShdw>
                </a:effectLst>
                <a:latin typeface="Tahoma" panose="020B0604030504040204" pitchFamily="34" charset="0"/>
              </a:rPr>
            </a:br>
            <a:r>
              <a:rPr lang="es-CL" altLang="es-CL" sz="1600">
                <a:effectLst>
                  <a:outerShdw blurRad="38100" dist="38100" dir="2700000" algn="tl">
                    <a:srgbClr val="C0C0C0"/>
                  </a:outerShdw>
                </a:effectLst>
                <a:latin typeface="Tahoma" panose="020B0604030504040204" pitchFamily="34" charset="0"/>
              </a:rPr>
              <a:t>(combinación de múltiples fuentes de datos)</a:t>
            </a:r>
          </a:p>
          <a:p>
            <a:pPr eaLnBrk="1" hangingPunct="1">
              <a:spcBef>
                <a:spcPct val="20000"/>
              </a:spcBef>
              <a:buClr>
                <a:schemeClr val="hlink"/>
              </a:buClr>
              <a:buSzPct val="50000"/>
              <a:buFont typeface="Monotype Sorts" pitchFamily="2" charset="2"/>
              <a:buChar char="n"/>
              <a:defRPr/>
            </a:pPr>
            <a:r>
              <a:rPr lang="es-CL" altLang="es-CL">
                <a:effectLst>
                  <a:outerShdw blurRad="38100" dist="38100" dir="2700000" algn="tl">
                    <a:srgbClr val="C0C0C0"/>
                  </a:outerShdw>
                </a:effectLst>
                <a:latin typeface="Tahoma" panose="020B0604030504040204" pitchFamily="34" charset="0"/>
              </a:rPr>
              <a:t>Reducción/Selección de datos</a:t>
            </a:r>
            <a:br>
              <a:rPr lang="es-CL" altLang="es-CL">
                <a:effectLst>
                  <a:outerShdw blurRad="38100" dist="38100" dir="2700000" algn="tl">
                    <a:srgbClr val="C0C0C0"/>
                  </a:outerShdw>
                </a:effectLst>
                <a:latin typeface="Tahoma" panose="020B0604030504040204" pitchFamily="34" charset="0"/>
              </a:rPr>
            </a:br>
            <a:r>
              <a:rPr lang="es-CL" altLang="es-CL" sz="1600">
                <a:effectLst>
                  <a:outerShdw blurRad="38100" dist="38100" dir="2700000" algn="tl">
                    <a:srgbClr val="C0C0C0"/>
                  </a:outerShdw>
                </a:effectLst>
                <a:latin typeface="Tahoma" panose="020B0604030504040204" pitchFamily="34" charset="0"/>
              </a:rPr>
              <a:t>(identificación de datos relevantes para el problema)</a:t>
            </a:r>
          </a:p>
          <a:p>
            <a:pPr eaLnBrk="1" hangingPunct="1">
              <a:spcBef>
                <a:spcPct val="20000"/>
              </a:spcBef>
              <a:buClr>
                <a:schemeClr val="hlink"/>
              </a:buClr>
              <a:buSzPct val="50000"/>
              <a:buFont typeface="Monotype Sorts" pitchFamily="2" charset="2"/>
              <a:buChar char="n"/>
              <a:defRPr/>
            </a:pPr>
            <a:r>
              <a:rPr lang="es-CL" altLang="es-CL">
                <a:effectLst>
                  <a:outerShdw blurRad="38100" dist="38100" dir="2700000" algn="tl">
                    <a:srgbClr val="C0C0C0"/>
                  </a:outerShdw>
                </a:effectLst>
                <a:latin typeface="Tahoma" panose="020B0604030504040204" pitchFamily="34" charset="0"/>
              </a:rPr>
              <a:t>Transformación de datos</a:t>
            </a:r>
            <a:br>
              <a:rPr lang="es-CL" altLang="es-CL">
                <a:effectLst>
                  <a:outerShdw blurRad="38100" dist="38100" dir="2700000" algn="tl">
                    <a:srgbClr val="C0C0C0"/>
                  </a:outerShdw>
                </a:effectLst>
                <a:latin typeface="Tahoma" panose="020B0604030504040204" pitchFamily="34" charset="0"/>
              </a:rPr>
            </a:br>
            <a:r>
              <a:rPr lang="es-CL" altLang="es-CL" sz="1600">
                <a:effectLst>
                  <a:outerShdw blurRad="38100" dist="38100" dir="2700000" algn="tl">
                    <a:srgbClr val="C0C0C0"/>
                  </a:outerShdw>
                </a:effectLst>
                <a:latin typeface="Tahoma" panose="020B0604030504040204" pitchFamily="34" charset="0"/>
              </a:rPr>
              <a:t>(preparación de los datos para su análisis)</a:t>
            </a:r>
          </a:p>
          <a:p>
            <a:pPr eaLnBrk="1" hangingPunct="1">
              <a:spcBef>
                <a:spcPct val="20000"/>
              </a:spcBef>
              <a:buClr>
                <a:schemeClr val="hlink"/>
              </a:buClr>
              <a:buSzPct val="50000"/>
              <a:buFont typeface="Monotype Sorts" pitchFamily="2" charset="2"/>
              <a:buChar char="n"/>
              <a:defRPr/>
            </a:pPr>
            <a:r>
              <a:rPr lang="es-CL" altLang="es-CL" b="1">
                <a:effectLst>
                  <a:outerShdw blurRad="38100" dist="38100" dir="2700000" algn="tl">
                    <a:srgbClr val="C0C0C0"/>
                  </a:outerShdw>
                </a:effectLst>
                <a:latin typeface="Tahoma" panose="020B0604030504040204" pitchFamily="34" charset="0"/>
              </a:rPr>
              <a:t>Minería de datos</a:t>
            </a:r>
            <a:br>
              <a:rPr lang="es-CL" altLang="es-CL">
                <a:effectLst>
                  <a:outerShdw blurRad="38100" dist="38100" dir="2700000" algn="tl">
                    <a:srgbClr val="C0C0C0"/>
                  </a:outerShdw>
                </a:effectLst>
                <a:latin typeface="Tahoma" panose="020B0604030504040204" pitchFamily="34" charset="0"/>
              </a:rPr>
            </a:br>
            <a:r>
              <a:rPr lang="es-CL" altLang="es-CL" sz="1600">
                <a:effectLst>
                  <a:outerShdw blurRad="38100" dist="38100" dir="2700000" algn="tl">
                    <a:srgbClr val="C0C0C0"/>
                  </a:outerShdw>
                </a:effectLst>
                <a:latin typeface="Tahoma" panose="020B0604030504040204" pitchFamily="34" charset="0"/>
              </a:rPr>
              <a:t>(técnicas de extracción de patrones y medidas de interés)</a:t>
            </a:r>
          </a:p>
          <a:p>
            <a:pPr eaLnBrk="1" hangingPunct="1">
              <a:spcBef>
                <a:spcPct val="20000"/>
              </a:spcBef>
              <a:buClr>
                <a:schemeClr val="hlink"/>
              </a:buClr>
              <a:buSzPct val="50000"/>
              <a:buFont typeface="Monotype Sorts" pitchFamily="2" charset="2"/>
              <a:buChar char="n"/>
              <a:defRPr/>
            </a:pPr>
            <a:r>
              <a:rPr lang="es-CL" altLang="es-CL">
                <a:effectLst>
                  <a:outerShdw blurRad="38100" dist="38100" dir="2700000" algn="tl">
                    <a:srgbClr val="C0C0C0"/>
                  </a:outerShdw>
                </a:effectLst>
                <a:latin typeface="Tahoma" panose="020B0604030504040204" pitchFamily="34" charset="0"/>
              </a:rPr>
              <a:t>Presentación de resultados</a:t>
            </a:r>
            <a:br>
              <a:rPr lang="es-CL" altLang="es-CL">
                <a:effectLst>
                  <a:outerShdw blurRad="38100" dist="38100" dir="2700000" algn="tl">
                    <a:srgbClr val="C0C0C0"/>
                  </a:outerShdw>
                </a:effectLst>
                <a:latin typeface="Tahoma" panose="020B0604030504040204" pitchFamily="34" charset="0"/>
              </a:rPr>
            </a:br>
            <a:r>
              <a:rPr lang="es-CL" altLang="es-CL" sz="1600">
                <a:effectLst>
                  <a:outerShdw blurRad="38100" dist="38100" dir="2700000" algn="tl">
                    <a:srgbClr val="C0C0C0"/>
                  </a:outerShdw>
                </a:effectLst>
                <a:latin typeface="Tahoma" panose="020B0604030504040204" pitchFamily="34" charset="0"/>
              </a:rPr>
              <a:t>(técnicas de visualización y de representación del conocimiento)</a:t>
            </a:r>
          </a:p>
          <a:p>
            <a:pPr eaLnBrk="1" hangingPunct="1">
              <a:spcBef>
                <a:spcPct val="20000"/>
              </a:spcBef>
              <a:buClr>
                <a:schemeClr val="hlink"/>
              </a:buClr>
              <a:buSzPct val="50000"/>
              <a:buFont typeface="Monotype Sorts" pitchFamily="2" charset="2"/>
              <a:buChar char="n"/>
              <a:defRPr/>
            </a:pPr>
            <a:endParaRPr lang="es-CL" altLang="es-CL" sz="1600">
              <a:effectLst>
                <a:outerShdw blurRad="38100" dist="38100" dir="2700000" algn="tl">
                  <a:srgbClr val="C0C0C0"/>
                </a:outerShdw>
              </a:effectLst>
              <a:latin typeface="Tahoma" panose="020B0604030504040204" pitchFamily="34" charset="0"/>
            </a:endParaRPr>
          </a:p>
        </p:txBody>
      </p:sp>
      <p:sp>
        <p:nvSpPr>
          <p:cNvPr id="480260" name="Rectangle 4">
            <a:extLst>
              <a:ext uri="{FF2B5EF4-FFF2-40B4-BE49-F238E27FC236}">
                <a16:creationId xmlns:a16="http://schemas.microsoft.com/office/drawing/2014/main" id="{0E3A4623-5AA9-DC75-7AE7-9731528C2736}"/>
              </a:ext>
            </a:extLst>
          </p:cNvPr>
          <p:cNvSpPr>
            <a:spLocks noChangeArrowheads="1"/>
          </p:cNvSpPr>
          <p:nvPr/>
        </p:nvSpPr>
        <p:spPr bwMode="auto">
          <a:xfrm>
            <a:off x="3657600" y="228600"/>
            <a:ext cx="6705600" cy="228600"/>
          </a:xfrm>
          <a:prstGeom prst="rect">
            <a:avLst/>
          </a:prstGeom>
          <a:noFill/>
          <a:ln>
            <a:noFill/>
          </a:ln>
          <a:effectLst/>
        </p:spPr>
        <p:txBody>
          <a:bodyPr lIns="92075" tIns="46038" rIns="92075" bIns="46038" anchor="ctr"/>
          <a:lstStyle>
            <a:lvl1pPr>
              <a:spcBef>
                <a:spcPct val="0"/>
              </a:spcBef>
              <a:defRPr sz="2400">
                <a:solidFill>
                  <a:schemeClr val="tx1"/>
                </a:solidFill>
                <a:latin typeface="Times New Roman" panose="02020603050405020304" pitchFamily="18" charset="0"/>
              </a:defRPr>
            </a:lvl1pPr>
            <a:lvl2pPr>
              <a:spcBef>
                <a:spcPct val="0"/>
              </a:spcBef>
              <a:defRPr sz="2400">
                <a:solidFill>
                  <a:schemeClr val="tx1"/>
                </a:solidFill>
                <a:latin typeface="Times New Roman" panose="02020603050405020304" pitchFamily="18" charset="0"/>
              </a:defRPr>
            </a:lvl2pPr>
            <a:lvl3pPr>
              <a:spcBef>
                <a:spcPct val="0"/>
              </a:spcBef>
              <a:defRPr sz="2400">
                <a:solidFill>
                  <a:schemeClr val="tx1"/>
                </a:solidFill>
                <a:latin typeface="Times New Roman" panose="02020603050405020304" pitchFamily="18" charset="0"/>
              </a:defRPr>
            </a:lvl3pPr>
            <a:lvl4pPr>
              <a:spcBef>
                <a:spcPct val="0"/>
              </a:spcBef>
              <a:defRPr sz="2400">
                <a:solidFill>
                  <a:schemeClr val="tx1"/>
                </a:solidFill>
                <a:latin typeface="Times New Roman" panose="02020603050405020304" pitchFamily="18" charset="0"/>
              </a:defRPr>
            </a:lvl4pPr>
            <a:lvl5pPr>
              <a:spcBef>
                <a:spcPct val="0"/>
              </a:spcBef>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70000"/>
              </a:lnSpc>
              <a:defRPr/>
            </a:pPr>
            <a:endParaRPr lang="en-US" altLang="es-CL" b="1">
              <a:solidFill>
                <a:schemeClr val="tx2"/>
              </a:solidFill>
              <a:effectLst>
                <a:outerShdw blurRad="38100" dist="38100" dir="2700000" algn="tl">
                  <a:srgbClr val="C0C0C0"/>
                </a:outerShdw>
              </a:effectLst>
              <a:latin typeface="Arial Narrow" panose="020B0606020202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9008E4C0-7AAA-CAE3-42A6-CA2294762B35}"/>
              </a:ext>
            </a:extLst>
          </p:cNvPr>
          <p:cNvSpPr>
            <a:spLocks noGrp="1"/>
          </p:cNvSpPr>
          <p:nvPr>
            <p:ph type="title"/>
          </p:nvPr>
        </p:nvSpPr>
        <p:spPr/>
        <p:txBody>
          <a:bodyPr/>
          <a:lstStyle/>
          <a:p>
            <a:r>
              <a:rPr lang="en-US" altLang="es-CL"/>
              <a:t>Cross-Industry Standard Process for Data Mining (CRISP-DM)</a:t>
            </a:r>
          </a:p>
        </p:txBody>
      </p:sp>
      <p:sp>
        <p:nvSpPr>
          <p:cNvPr id="32771" name="Marcador de número de diapositiva 3">
            <a:extLst>
              <a:ext uri="{FF2B5EF4-FFF2-40B4-BE49-F238E27FC236}">
                <a16:creationId xmlns:a16="http://schemas.microsoft.com/office/drawing/2014/main" id="{6078A7EB-EE81-F181-A544-11DC7C46601C}"/>
              </a:ext>
            </a:extLst>
          </p:cNvPr>
          <p:cNvSpPr>
            <a:spLocks noGrp="1"/>
          </p:cNvSpPr>
          <p:nvPr>
            <p:ph type="sldNum" sz="quarter" idx="16"/>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ACE3FD98-15A6-4449-B79F-AC66BDAEA7A9}" type="slidenum">
              <a:rPr lang="es-ES" altLang="es-CL" smtClean="0"/>
              <a:pPr/>
              <a:t>14</a:t>
            </a:fld>
            <a:endParaRPr lang="es-ES" altLang="es-CL"/>
          </a:p>
        </p:txBody>
      </p:sp>
      <p:sp>
        <p:nvSpPr>
          <p:cNvPr id="482308" name="Rectangle 4">
            <a:extLst>
              <a:ext uri="{FF2B5EF4-FFF2-40B4-BE49-F238E27FC236}">
                <a16:creationId xmlns:a16="http://schemas.microsoft.com/office/drawing/2014/main" id="{6EB3C87B-90E4-5F6F-1906-520A37E92BAD}"/>
              </a:ext>
            </a:extLst>
          </p:cNvPr>
          <p:cNvSpPr>
            <a:spLocks noChangeArrowheads="1"/>
          </p:cNvSpPr>
          <p:nvPr/>
        </p:nvSpPr>
        <p:spPr bwMode="auto">
          <a:xfrm>
            <a:off x="1700213" y="228600"/>
            <a:ext cx="8662987" cy="365125"/>
          </a:xfrm>
          <a:prstGeom prst="rect">
            <a:avLst/>
          </a:prstGeom>
          <a:noFill/>
          <a:ln>
            <a:noFill/>
          </a:ln>
          <a:effectLst/>
        </p:spPr>
        <p:txBody>
          <a:bodyPr lIns="92075" tIns="46038" rIns="92075" bIns="46038" anchor="ctr"/>
          <a:lstStyle>
            <a:lvl1pPr>
              <a:spcBef>
                <a:spcPct val="0"/>
              </a:spcBef>
              <a:defRPr sz="2400">
                <a:solidFill>
                  <a:schemeClr val="tx1"/>
                </a:solidFill>
                <a:latin typeface="Times New Roman" panose="02020603050405020304" pitchFamily="18" charset="0"/>
              </a:defRPr>
            </a:lvl1pPr>
            <a:lvl2pPr>
              <a:spcBef>
                <a:spcPct val="0"/>
              </a:spcBef>
              <a:defRPr sz="2400">
                <a:solidFill>
                  <a:schemeClr val="tx1"/>
                </a:solidFill>
                <a:latin typeface="Times New Roman" panose="02020603050405020304" pitchFamily="18" charset="0"/>
              </a:defRPr>
            </a:lvl2pPr>
            <a:lvl3pPr>
              <a:spcBef>
                <a:spcPct val="0"/>
              </a:spcBef>
              <a:defRPr sz="2400">
                <a:solidFill>
                  <a:schemeClr val="tx1"/>
                </a:solidFill>
                <a:latin typeface="Times New Roman" panose="02020603050405020304" pitchFamily="18" charset="0"/>
              </a:defRPr>
            </a:lvl3pPr>
            <a:lvl4pPr>
              <a:spcBef>
                <a:spcPct val="0"/>
              </a:spcBef>
              <a:defRPr sz="2400">
                <a:solidFill>
                  <a:schemeClr val="tx1"/>
                </a:solidFill>
                <a:latin typeface="Times New Roman" panose="02020603050405020304" pitchFamily="18" charset="0"/>
              </a:defRPr>
            </a:lvl4pPr>
            <a:lvl5pPr>
              <a:spcBef>
                <a:spcPct val="0"/>
              </a:spcBef>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70000"/>
              </a:lnSpc>
              <a:defRPr/>
            </a:pPr>
            <a:endParaRPr lang="en-US" altLang="es-CL" b="1">
              <a:effectLst>
                <a:outerShdw blurRad="38100" dist="38100" dir="2700000" algn="tl">
                  <a:srgbClr val="C0C0C0"/>
                </a:outerShdw>
              </a:effectLst>
              <a:latin typeface="Arial Narrow" panose="020B0606020202030204" pitchFamily="34" charset="0"/>
            </a:endParaRPr>
          </a:p>
        </p:txBody>
      </p:sp>
      <p:pic>
        <p:nvPicPr>
          <p:cNvPr id="32773" name="Imagen 4">
            <a:extLst>
              <a:ext uri="{FF2B5EF4-FFF2-40B4-BE49-F238E27FC236}">
                <a16:creationId xmlns:a16="http://schemas.microsoft.com/office/drawing/2014/main" id="{0A3CEB5B-42AE-3DD1-EA5A-CFE0E49D0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7" y="1836688"/>
            <a:ext cx="4924425"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7B643DB-F6B7-7E33-469E-19D78524F783}"/>
              </a:ext>
            </a:extLst>
          </p:cNvPr>
          <p:cNvSpPr>
            <a:spLocks noGrp="1"/>
          </p:cNvSpPr>
          <p:nvPr>
            <p:ph type="title"/>
          </p:nvPr>
        </p:nvSpPr>
        <p:spPr/>
        <p:txBody>
          <a:bodyPr/>
          <a:lstStyle/>
          <a:p>
            <a:r>
              <a:rPr lang="es-CL" altLang="en-US"/>
              <a:t>“Tareas” de Data Mining</a:t>
            </a:r>
          </a:p>
        </p:txBody>
      </p:sp>
      <p:sp>
        <p:nvSpPr>
          <p:cNvPr id="34819" name="Rectangle 3">
            <a:extLst>
              <a:ext uri="{FF2B5EF4-FFF2-40B4-BE49-F238E27FC236}">
                <a16:creationId xmlns:a16="http://schemas.microsoft.com/office/drawing/2014/main" id="{C4A516E7-4201-31F3-6E24-D964CBE00475}"/>
              </a:ext>
            </a:extLst>
          </p:cNvPr>
          <p:cNvSpPr>
            <a:spLocks noGrp="1"/>
          </p:cNvSpPr>
          <p:nvPr>
            <p:ph idx="1"/>
          </p:nvPr>
        </p:nvSpPr>
        <p:spPr/>
        <p:txBody>
          <a:bodyPr/>
          <a:lstStyle/>
          <a:p>
            <a:r>
              <a:rPr lang="es-CL" altLang="en-US"/>
              <a:t>Métodos Predictivos</a:t>
            </a:r>
          </a:p>
          <a:p>
            <a:pPr lvl="1"/>
            <a:r>
              <a:rPr lang="es-CL" altLang="en-US"/>
              <a:t>Se utiliza alguna variable para predecir lo desconocido o el futuro. </a:t>
            </a:r>
          </a:p>
          <a:p>
            <a:pPr lvl="2"/>
            <a:endParaRPr lang="es-CL" altLang="en-US"/>
          </a:p>
          <a:p>
            <a:r>
              <a:rPr lang="es-CL" altLang="en-US"/>
              <a:t>Descripción del Método</a:t>
            </a:r>
          </a:p>
          <a:p>
            <a:pPr lvl="1"/>
            <a:r>
              <a:rPr lang="es-CL" altLang="en-US"/>
              <a:t>Encontrar un patrón interpretable por un humano. </a:t>
            </a:r>
          </a:p>
          <a:p>
            <a:pPr lvl="2"/>
            <a:endParaRPr lang="es-CL" altLang="en-US"/>
          </a:p>
        </p:txBody>
      </p:sp>
      <p:sp>
        <p:nvSpPr>
          <p:cNvPr id="34821" name="Slide Number Placeholder 7">
            <a:extLst>
              <a:ext uri="{FF2B5EF4-FFF2-40B4-BE49-F238E27FC236}">
                <a16:creationId xmlns:a16="http://schemas.microsoft.com/office/drawing/2014/main" id="{F7CDBDB1-6EED-89F6-AFE5-DE4F39C0940D}"/>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BBCC4168-5353-4252-B0A0-537A32990504}" type="slidenum">
              <a:rPr lang="en-US" altLang="en-US" smtClean="0"/>
              <a:pPr/>
              <a:t>15</a:t>
            </a:fld>
            <a:endParaRPr lang="en-US" altLang="en-US"/>
          </a:p>
        </p:txBody>
      </p:sp>
      <p:sp>
        <p:nvSpPr>
          <p:cNvPr id="34820" name="Text Box 4">
            <a:extLst>
              <a:ext uri="{FF2B5EF4-FFF2-40B4-BE49-F238E27FC236}">
                <a16:creationId xmlns:a16="http://schemas.microsoft.com/office/drawing/2014/main" id="{6635A91B-FD7B-4A9D-77F6-C07EBF873558}"/>
              </a:ext>
            </a:extLst>
          </p:cNvPr>
          <p:cNvSpPr txBox="1">
            <a:spLocks noChangeArrowheads="1"/>
          </p:cNvSpPr>
          <p:nvPr/>
        </p:nvSpPr>
        <p:spPr bwMode="auto">
          <a:xfrm>
            <a:off x="5334000" y="5973763"/>
            <a:ext cx="5135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200">
                <a:latin typeface="Times New Roman" panose="02020603050405020304" pitchFamily="18" charset="0"/>
              </a:rPr>
              <a:t>From [Fayyad, et.al.] Advances in Knowledge Discovery and Data Mining, 1996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ítulo 1">
            <a:extLst>
              <a:ext uri="{FF2B5EF4-FFF2-40B4-BE49-F238E27FC236}">
                <a16:creationId xmlns:a16="http://schemas.microsoft.com/office/drawing/2014/main" id="{88AE29FB-C742-A54E-631A-22BF1AF499BD}"/>
              </a:ext>
            </a:extLst>
          </p:cNvPr>
          <p:cNvSpPr>
            <a:spLocks noGrp="1"/>
          </p:cNvSpPr>
          <p:nvPr>
            <p:ph type="title"/>
          </p:nvPr>
        </p:nvSpPr>
        <p:spPr/>
        <p:txBody>
          <a:bodyPr/>
          <a:lstStyle/>
          <a:p>
            <a:r>
              <a:rPr lang="es-CL" altLang="es-CL"/>
              <a:t>Data Mining y Ciencia de Datos</a:t>
            </a:r>
          </a:p>
        </p:txBody>
      </p:sp>
      <p:pic>
        <p:nvPicPr>
          <p:cNvPr id="35843" name="Picture 2" descr="Data Analytics Vs Predictive Analytics">
            <a:extLst>
              <a:ext uri="{FF2B5EF4-FFF2-40B4-BE49-F238E27FC236}">
                <a16:creationId xmlns:a16="http://schemas.microsoft.com/office/drawing/2014/main" id="{F0423BC6-4AAA-F50C-4F32-C76CCDFC5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8850" y="2005989"/>
            <a:ext cx="6014300" cy="409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ítulo 1">
            <a:extLst>
              <a:ext uri="{FF2B5EF4-FFF2-40B4-BE49-F238E27FC236}">
                <a16:creationId xmlns:a16="http://schemas.microsoft.com/office/drawing/2014/main" id="{88AE29FB-C742-A54E-631A-22BF1AF499BD}"/>
              </a:ext>
            </a:extLst>
          </p:cNvPr>
          <p:cNvSpPr>
            <a:spLocks noGrp="1"/>
          </p:cNvSpPr>
          <p:nvPr>
            <p:ph type="title"/>
          </p:nvPr>
        </p:nvSpPr>
        <p:spPr/>
        <p:txBody>
          <a:bodyPr/>
          <a:lstStyle/>
          <a:p>
            <a:r>
              <a:rPr lang="es-CL" altLang="es-CL"/>
              <a:t>Data Mining y Ciencia de Datos</a:t>
            </a:r>
          </a:p>
        </p:txBody>
      </p:sp>
      <p:pic>
        <p:nvPicPr>
          <p:cNvPr id="35844" name="Picture 4">
            <a:extLst>
              <a:ext uri="{FF2B5EF4-FFF2-40B4-BE49-F238E27FC236}">
                <a16:creationId xmlns:a16="http://schemas.microsoft.com/office/drawing/2014/main" id="{292E4F91-0F2B-9D50-2BF8-E3A1D8735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058" y="2098942"/>
            <a:ext cx="8699884" cy="392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50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a:extLst>
              <a:ext uri="{FF2B5EF4-FFF2-40B4-BE49-F238E27FC236}">
                <a16:creationId xmlns:a16="http://schemas.microsoft.com/office/drawing/2014/main" id="{2B03B5AC-A967-ADF5-6D59-3C3A12B3773D}"/>
              </a:ext>
            </a:extLst>
          </p:cNvPr>
          <p:cNvGraphicFramePr>
            <a:graphicFrameLocks noChangeAspect="1"/>
          </p:cNvGraphicFramePr>
          <p:nvPr>
            <p:extLst>
              <p:ext uri="{D42A27DB-BD31-4B8C-83A1-F6EECF244321}">
                <p14:modId xmlns:p14="http://schemas.microsoft.com/office/powerpoint/2010/main" val="879133954"/>
              </p:ext>
            </p:extLst>
          </p:nvPr>
        </p:nvGraphicFramePr>
        <p:xfrm>
          <a:off x="8001000" y="1696213"/>
          <a:ext cx="3227388" cy="1825625"/>
        </p:xfrm>
        <a:graphic>
          <a:graphicData uri="http://schemas.openxmlformats.org/presentationml/2006/ole">
            <mc:AlternateContent xmlns:mc="http://schemas.openxmlformats.org/markup-compatibility/2006">
              <mc:Choice xmlns:v="urn:schemas-microsoft-com:vml" Requires="v">
                <p:oleObj name="VISIO" r:id="rId3" imgW="4939284" imgH="2802636" progId="Visio.Drawing.6">
                  <p:embed/>
                </p:oleObj>
              </mc:Choice>
              <mc:Fallback>
                <p:oleObj name="VISIO" r:id="rId3" imgW="4939284" imgH="2802636"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1696213"/>
                        <a:ext cx="3227388"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7" name="Object 4">
            <a:extLst>
              <a:ext uri="{FF2B5EF4-FFF2-40B4-BE49-F238E27FC236}">
                <a16:creationId xmlns:a16="http://schemas.microsoft.com/office/drawing/2014/main" id="{3547FA18-A957-680F-C3FF-E0CCC689BE0C}"/>
              </a:ext>
            </a:extLst>
          </p:cNvPr>
          <p:cNvGraphicFramePr>
            <a:graphicFrameLocks noChangeAspect="1"/>
          </p:cNvGraphicFramePr>
          <p:nvPr/>
        </p:nvGraphicFramePr>
        <p:xfrm>
          <a:off x="4594225" y="2667000"/>
          <a:ext cx="1473200" cy="2286000"/>
        </p:xfrm>
        <a:graphic>
          <a:graphicData uri="http://schemas.openxmlformats.org/presentationml/2006/ole">
            <mc:AlternateContent xmlns:mc="http://schemas.openxmlformats.org/markup-compatibility/2006">
              <mc:Choice xmlns:v="urn:schemas-microsoft-com:vml" Requires="v">
                <p:oleObj name="Document" r:id="rId5" imgW="5207508" imgH="8185404" progId="Word.Document.8">
                  <p:embed/>
                </p:oleObj>
              </mc:Choice>
              <mc:Fallback>
                <p:oleObj name="Document" r:id="rId5" imgW="5207508" imgH="8185404"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4225" y="2667000"/>
                        <a:ext cx="14732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868" name="Group 5">
            <a:extLst>
              <a:ext uri="{FF2B5EF4-FFF2-40B4-BE49-F238E27FC236}">
                <a16:creationId xmlns:a16="http://schemas.microsoft.com/office/drawing/2014/main" id="{B9D0EE15-B3A6-1EDA-F8A6-9D8E77A5E8CA}"/>
              </a:ext>
            </a:extLst>
          </p:cNvPr>
          <p:cNvGrpSpPr>
            <a:grpSpLocks/>
          </p:cNvGrpSpPr>
          <p:nvPr/>
        </p:nvGrpSpPr>
        <p:grpSpPr bwMode="auto">
          <a:xfrm>
            <a:off x="972054" y="2019300"/>
            <a:ext cx="1600200" cy="1295400"/>
            <a:chOff x="2160" y="2544"/>
            <a:chExt cx="1920" cy="1687"/>
          </a:xfrm>
        </p:grpSpPr>
        <p:sp>
          <p:nvSpPr>
            <p:cNvPr id="36893" name="Line 6">
              <a:extLst>
                <a:ext uri="{FF2B5EF4-FFF2-40B4-BE49-F238E27FC236}">
                  <a16:creationId xmlns:a16="http://schemas.microsoft.com/office/drawing/2014/main" id="{3B836520-0F25-1518-4F07-A4C8053F5CD9}"/>
                </a:ext>
              </a:extLst>
            </p:cNvPr>
            <p:cNvSpPr>
              <a:spLocks noChangeShapeType="1"/>
            </p:cNvSpPr>
            <p:nvPr/>
          </p:nvSpPr>
          <p:spPr bwMode="auto">
            <a:xfrm>
              <a:off x="2736" y="2544"/>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CL"/>
            </a:p>
          </p:txBody>
        </p:sp>
        <p:sp>
          <p:nvSpPr>
            <p:cNvPr id="36894" name="Line 7">
              <a:extLst>
                <a:ext uri="{FF2B5EF4-FFF2-40B4-BE49-F238E27FC236}">
                  <a16:creationId xmlns:a16="http://schemas.microsoft.com/office/drawing/2014/main" id="{2D67AD6C-554E-F9FE-BAE3-978859BA4782}"/>
                </a:ext>
              </a:extLst>
            </p:cNvPr>
            <p:cNvSpPr>
              <a:spLocks noChangeShapeType="1"/>
            </p:cNvSpPr>
            <p:nvPr/>
          </p:nvSpPr>
          <p:spPr bwMode="auto">
            <a:xfrm>
              <a:off x="2736" y="369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CL"/>
            </a:p>
          </p:txBody>
        </p:sp>
        <p:sp>
          <p:nvSpPr>
            <p:cNvPr id="36895" name="Freeform 8">
              <a:extLst>
                <a:ext uri="{FF2B5EF4-FFF2-40B4-BE49-F238E27FC236}">
                  <a16:creationId xmlns:a16="http://schemas.microsoft.com/office/drawing/2014/main" id="{9050EE75-B2B2-85FD-EE23-82D7163220DF}"/>
                </a:ext>
              </a:extLst>
            </p:cNvPr>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CL"/>
            </a:p>
          </p:txBody>
        </p:sp>
        <p:sp>
          <p:nvSpPr>
            <p:cNvPr id="36896" name="AutoShape 9">
              <a:extLst>
                <a:ext uri="{FF2B5EF4-FFF2-40B4-BE49-F238E27FC236}">
                  <a16:creationId xmlns:a16="http://schemas.microsoft.com/office/drawing/2014/main" id="{FFDF7794-F20C-A7E0-1CC7-3087FE588F77}"/>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897" name="AutoShape 10">
              <a:extLst>
                <a:ext uri="{FF2B5EF4-FFF2-40B4-BE49-F238E27FC236}">
                  <a16:creationId xmlns:a16="http://schemas.microsoft.com/office/drawing/2014/main" id="{5F8CF6A3-77C9-C331-4E8C-E30C6A0CF0D6}"/>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898" name="AutoShape 11">
              <a:extLst>
                <a:ext uri="{FF2B5EF4-FFF2-40B4-BE49-F238E27FC236}">
                  <a16:creationId xmlns:a16="http://schemas.microsoft.com/office/drawing/2014/main" id="{1D026291-2EA1-630B-72FD-786803BFB4F1}"/>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899" name="AutoShape 12">
              <a:extLst>
                <a:ext uri="{FF2B5EF4-FFF2-40B4-BE49-F238E27FC236}">
                  <a16:creationId xmlns:a16="http://schemas.microsoft.com/office/drawing/2014/main" id="{B03A8974-045F-37AC-5763-F43426F871A5}"/>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0" name="AutoShape 13">
              <a:extLst>
                <a:ext uri="{FF2B5EF4-FFF2-40B4-BE49-F238E27FC236}">
                  <a16:creationId xmlns:a16="http://schemas.microsoft.com/office/drawing/2014/main" id="{7EB87FD5-E653-3871-4C49-DDC4F59CB25E}"/>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1" name="AutoShape 14">
              <a:extLst>
                <a:ext uri="{FF2B5EF4-FFF2-40B4-BE49-F238E27FC236}">
                  <a16:creationId xmlns:a16="http://schemas.microsoft.com/office/drawing/2014/main" id="{1F43724F-DE51-D1B9-2862-C53510E3A92B}"/>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2" name="AutoShape 15">
              <a:extLst>
                <a:ext uri="{FF2B5EF4-FFF2-40B4-BE49-F238E27FC236}">
                  <a16:creationId xmlns:a16="http://schemas.microsoft.com/office/drawing/2014/main" id="{FE23AB82-1384-31EE-868B-778820C68906}"/>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3" name="AutoShape 16">
              <a:extLst>
                <a:ext uri="{FF2B5EF4-FFF2-40B4-BE49-F238E27FC236}">
                  <a16:creationId xmlns:a16="http://schemas.microsoft.com/office/drawing/2014/main" id="{115B850E-0DA2-6BCE-A09C-5DC3C39D7F52}"/>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4" name="AutoShape 17">
              <a:extLst>
                <a:ext uri="{FF2B5EF4-FFF2-40B4-BE49-F238E27FC236}">
                  <a16:creationId xmlns:a16="http://schemas.microsoft.com/office/drawing/2014/main" id="{409CFAD6-E542-C4CA-037C-6263466C8297}"/>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5" name="AutoShape 18">
              <a:extLst>
                <a:ext uri="{FF2B5EF4-FFF2-40B4-BE49-F238E27FC236}">
                  <a16:creationId xmlns:a16="http://schemas.microsoft.com/office/drawing/2014/main" id="{3CD64795-BA08-7960-A8F4-DAF054A1BE47}"/>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6" name="AutoShape 19">
              <a:extLst>
                <a:ext uri="{FF2B5EF4-FFF2-40B4-BE49-F238E27FC236}">
                  <a16:creationId xmlns:a16="http://schemas.microsoft.com/office/drawing/2014/main" id="{0EC7A270-9BFE-7B29-1EA1-2AD3519BD2AE}"/>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7" name="AutoShape 20">
              <a:extLst>
                <a:ext uri="{FF2B5EF4-FFF2-40B4-BE49-F238E27FC236}">
                  <a16:creationId xmlns:a16="http://schemas.microsoft.com/office/drawing/2014/main" id="{E00BC0C6-A8E9-5A59-9A3B-4880B3ACAE42}"/>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8" name="AutoShape 21">
              <a:extLst>
                <a:ext uri="{FF2B5EF4-FFF2-40B4-BE49-F238E27FC236}">
                  <a16:creationId xmlns:a16="http://schemas.microsoft.com/office/drawing/2014/main" id="{6B90ED2F-8B91-EB17-E74D-CC6CB3CCBAE7}"/>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09" name="AutoShape 22">
              <a:extLst>
                <a:ext uri="{FF2B5EF4-FFF2-40B4-BE49-F238E27FC236}">
                  <a16:creationId xmlns:a16="http://schemas.microsoft.com/office/drawing/2014/main" id="{C1560AF1-4E46-A0FD-3596-9BAB0E1A70A9}"/>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10" name="AutoShape 23">
              <a:extLst>
                <a:ext uri="{FF2B5EF4-FFF2-40B4-BE49-F238E27FC236}">
                  <a16:creationId xmlns:a16="http://schemas.microsoft.com/office/drawing/2014/main" id="{E1F23A24-925D-B6EF-40B4-6DB43CA6B580}"/>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11" name="AutoShape 24">
              <a:extLst>
                <a:ext uri="{FF2B5EF4-FFF2-40B4-BE49-F238E27FC236}">
                  <a16:creationId xmlns:a16="http://schemas.microsoft.com/office/drawing/2014/main" id="{09D888FA-D968-9C3B-D7DC-DB6AFB87E6D0}"/>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12" name="AutoShape 25">
              <a:extLst>
                <a:ext uri="{FF2B5EF4-FFF2-40B4-BE49-F238E27FC236}">
                  <a16:creationId xmlns:a16="http://schemas.microsoft.com/office/drawing/2014/main" id="{EF3FFC93-8F83-AF7F-8F33-DAC6EFE63379}"/>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13" name="AutoShape 26">
              <a:extLst>
                <a:ext uri="{FF2B5EF4-FFF2-40B4-BE49-F238E27FC236}">
                  <a16:creationId xmlns:a16="http://schemas.microsoft.com/office/drawing/2014/main" id="{FD63B97C-3188-3E3A-1DCD-79A2D1D5F6AB}"/>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14" name="AutoShape 27">
              <a:extLst>
                <a:ext uri="{FF2B5EF4-FFF2-40B4-BE49-F238E27FC236}">
                  <a16:creationId xmlns:a16="http://schemas.microsoft.com/office/drawing/2014/main" id="{C4BEF2DB-E107-8EF2-38C2-724885146FB5}"/>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15" name="AutoShape 28">
              <a:extLst>
                <a:ext uri="{FF2B5EF4-FFF2-40B4-BE49-F238E27FC236}">
                  <a16:creationId xmlns:a16="http://schemas.microsoft.com/office/drawing/2014/main" id="{ED650224-51B3-ED76-39C3-D7AC44C443F9}"/>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16" name="AutoShape 29">
              <a:extLst>
                <a:ext uri="{FF2B5EF4-FFF2-40B4-BE49-F238E27FC236}">
                  <a16:creationId xmlns:a16="http://schemas.microsoft.com/office/drawing/2014/main" id="{D93D0576-6B34-8DBD-BEAB-D9B60986E9F5}"/>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17" name="AutoShape 30">
              <a:extLst>
                <a:ext uri="{FF2B5EF4-FFF2-40B4-BE49-F238E27FC236}">
                  <a16:creationId xmlns:a16="http://schemas.microsoft.com/office/drawing/2014/main" id="{7B97C97B-0AAA-1246-424A-31108C32FB1C}"/>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918" name="AutoShape 31">
              <a:extLst>
                <a:ext uri="{FF2B5EF4-FFF2-40B4-BE49-F238E27FC236}">
                  <a16:creationId xmlns:a16="http://schemas.microsoft.com/office/drawing/2014/main" id="{1D26B80E-D309-C185-0C99-CCC8586CF76E}"/>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grpSp>
      <p:sp>
        <p:nvSpPr>
          <p:cNvPr id="36869" name="Line 32">
            <a:extLst>
              <a:ext uri="{FF2B5EF4-FFF2-40B4-BE49-F238E27FC236}">
                <a16:creationId xmlns:a16="http://schemas.microsoft.com/office/drawing/2014/main" id="{AFDAED2C-CC18-CF9B-1A2A-6D729794AE05}"/>
              </a:ext>
            </a:extLst>
          </p:cNvPr>
          <p:cNvSpPr>
            <a:spLocks noChangeShapeType="1"/>
          </p:cNvSpPr>
          <p:nvPr/>
        </p:nvSpPr>
        <p:spPr bwMode="auto">
          <a:xfrm flipV="1">
            <a:off x="6019800" y="2362200"/>
            <a:ext cx="1828800" cy="1295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6870" name="Line 33">
            <a:extLst>
              <a:ext uri="{FF2B5EF4-FFF2-40B4-BE49-F238E27FC236}">
                <a16:creationId xmlns:a16="http://schemas.microsoft.com/office/drawing/2014/main" id="{B252ABD6-FAD3-7367-638F-2BF491CE79E2}"/>
              </a:ext>
            </a:extLst>
          </p:cNvPr>
          <p:cNvSpPr>
            <a:spLocks noChangeShapeType="1"/>
          </p:cNvSpPr>
          <p:nvPr/>
        </p:nvSpPr>
        <p:spPr bwMode="auto">
          <a:xfrm>
            <a:off x="2438400" y="2209800"/>
            <a:ext cx="213360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6871" name="Line 34">
            <a:extLst>
              <a:ext uri="{FF2B5EF4-FFF2-40B4-BE49-F238E27FC236}">
                <a16:creationId xmlns:a16="http://schemas.microsoft.com/office/drawing/2014/main" id="{23C1D93F-DF17-669A-684B-19F516643F4C}"/>
              </a:ext>
            </a:extLst>
          </p:cNvPr>
          <p:cNvSpPr>
            <a:spLocks noChangeShapeType="1"/>
          </p:cNvSpPr>
          <p:nvPr/>
        </p:nvSpPr>
        <p:spPr bwMode="auto">
          <a:xfrm flipV="1">
            <a:off x="3124200" y="4343400"/>
            <a:ext cx="15240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6872" name="Line 35">
            <a:extLst>
              <a:ext uri="{FF2B5EF4-FFF2-40B4-BE49-F238E27FC236}">
                <a16:creationId xmlns:a16="http://schemas.microsoft.com/office/drawing/2014/main" id="{8828F82D-CB33-93E2-B289-A4E071424988}"/>
              </a:ext>
            </a:extLst>
          </p:cNvPr>
          <p:cNvSpPr>
            <a:spLocks noChangeShapeType="1"/>
          </p:cNvSpPr>
          <p:nvPr/>
        </p:nvSpPr>
        <p:spPr bwMode="auto">
          <a:xfrm>
            <a:off x="6019800" y="4191000"/>
            <a:ext cx="160020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6873" name="Text Box 36">
            <a:extLst>
              <a:ext uri="{FF2B5EF4-FFF2-40B4-BE49-F238E27FC236}">
                <a16:creationId xmlns:a16="http://schemas.microsoft.com/office/drawing/2014/main" id="{6343F9E2-326C-BCBD-1DB2-7D196C598E66}"/>
              </a:ext>
            </a:extLst>
          </p:cNvPr>
          <p:cNvSpPr txBox="1">
            <a:spLocks noChangeArrowheads="1"/>
          </p:cNvSpPr>
          <p:nvPr/>
        </p:nvSpPr>
        <p:spPr bwMode="auto">
          <a:xfrm rot="-2160000">
            <a:off x="5943600" y="3011488"/>
            <a:ext cx="19716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2"/>
              </a:buClr>
              <a:buSzPct val="75000"/>
              <a:buFont typeface="Monotype Sorts"/>
              <a:buNone/>
            </a:pPr>
            <a:r>
              <a:rPr lang="en-US" altLang="en-US" sz="1600">
                <a:solidFill>
                  <a:srgbClr val="006600"/>
                </a:solidFill>
                <a:latin typeface="Arial" panose="020B0604020202020204" pitchFamily="34" charset="0"/>
              </a:rPr>
              <a:t>Predictive Modeling</a:t>
            </a:r>
            <a:endParaRPr lang="en-US" altLang="en-US" sz="1600">
              <a:solidFill>
                <a:schemeClr val="bg2"/>
              </a:solidFill>
              <a:latin typeface="Arial" panose="020B0604020202020204" pitchFamily="34" charset="0"/>
            </a:endParaRPr>
          </a:p>
        </p:txBody>
      </p:sp>
      <p:sp>
        <p:nvSpPr>
          <p:cNvPr id="36874" name="Text Box 37">
            <a:extLst>
              <a:ext uri="{FF2B5EF4-FFF2-40B4-BE49-F238E27FC236}">
                <a16:creationId xmlns:a16="http://schemas.microsoft.com/office/drawing/2014/main" id="{0508BA9B-1206-0543-8E4B-D8BF96694760}"/>
              </a:ext>
            </a:extLst>
          </p:cNvPr>
          <p:cNvSpPr txBox="1">
            <a:spLocks noChangeArrowheads="1"/>
          </p:cNvSpPr>
          <p:nvPr/>
        </p:nvSpPr>
        <p:spPr bwMode="auto">
          <a:xfrm rot="1500000">
            <a:off x="3195638" y="2513013"/>
            <a:ext cx="11064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2"/>
              </a:buClr>
              <a:buSzPct val="75000"/>
              <a:buFont typeface="Monotype Sorts"/>
              <a:buNone/>
            </a:pPr>
            <a:r>
              <a:rPr lang="en-US" altLang="en-US" sz="1600">
                <a:solidFill>
                  <a:srgbClr val="006600"/>
                </a:solidFill>
                <a:latin typeface="Arial" panose="020B0604020202020204" pitchFamily="34" charset="0"/>
              </a:rPr>
              <a:t>Clustering</a:t>
            </a:r>
            <a:endParaRPr lang="en-US" altLang="en-US" sz="1600">
              <a:solidFill>
                <a:schemeClr val="bg2"/>
              </a:solidFill>
              <a:latin typeface="Arial" panose="020B0604020202020204" pitchFamily="34" charset="0"/>
            </a:endParaRPr>
          </a:p>
        </p:txBody>
      </p:sp>
      <p:sp>
        <p:nvSpPr>
          <p:cNvPr id="36875" name="Text Box 38">
            <a:extLst>
              <a:ext uri="{FF2B5EF4-FFF2-40B4-BE49-F238E27FC236}">
                <a16:creationId xmlns:a16="http://schemas.microsoft.com/office/drawing/2014/main" id="{0C6DCB1C-5220-8496-5DA9-32078CF36E44}"/>
              </a:ext>
            </a:extLst>
          </p:cNvPr>
          <p:cNvSpPr txBox="1">
            <a:spLocks noChangeArrowheads="1"/>
          </p:cNvSpPr>
          <p:nvPr/>
        </p:nvSpPr>
        <p:spPr bwMode="auto">
          <a:xfrm rot="-1560000">
            <a:off x="3132138" y="4349750"/>
            <a:ext cx="13636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nSpc>
                <a:spcPct val="120000"/>
              </a:lnSpc>
              <a:buClr>
                <a:schemeClr val="accent2"/>
              </a:buClr>
              <a:buSzPct val="75000"/>
              <a:buFont typeface="Monotype Sorts"/>
              <a:buNone/>
            </a:pPr>
            <a:r>
              <a:rPr lang="en-US" altLang="en-US" sz="1600">
                <a:solidFill>
                  <a:srgbClr val="006600"/>
                </a:solidFill>
                <a:latin typeface="Arial" panose="020B0604020202020204" pitchFamily="34" charset="0"/>
              </a:rPr>
              <a:t>Association </a:t>
            </a:r>
            <a:br>
              <a:rPr lang="en-US" altLang="en-US" sz="1600">
                <a:solidFill>
                  <a:srgbClr val="006600"/>
                </a:solidFill>
                <a:latin typeface="Arial" panose="020B0604020202020204" pitchFamily="34" charset="0"/>
              </a:rPr>
            </a:br>
            <a:r>
              <a:rPr lang="en-US" altLang="en-US" sz="1600">
                <a:solidFill>
                  <a:srgbClr val="006600"/>
                </a:solidFill>
                <a:latin typeface="Arial" panose="020B0604020202020204" pitchFamily="34" charset="0"/>
              </a:rPr>
              <a:t>Rules</a:t>
            </a:r>
            <a:endParaRPr lang="en-US" altLang="en-US" sz="1600">
              <a:solidFill>
                <a:schemeClr val="bg2"/>
              </a:solidFill>
              <a:latin typeface="Arial" panose="020B0604020202020204" pitchFamily="34" charset="0"/>
            </a:endParaRPr>
          </a:p>
        </p:txBody>
      </p:sp>
      <p:sp>
        <p:nvSpPr>
          <p:cNvPr id="36876" name="Text Box 39">
            <a:extLst>
              <a:ext uri="{FF2B5EF4-FFF2-40B4-BE49-F238E27FC236}">
                <a16:creationId xmlns:a16="http://schemas.microsoft.com/office/drawing/2014/main" id="{62DFCB97-D75E-08D4-E8A5-D58F5B9D01CD}"/>
              </a:ext>
            </a:extLst>
          </p:cNvPr>
          <p:cNvSpPr txBox="1">
            <a:spLocks noChangeArrowheads="1"/>
          </p:cNvSpPr>
          <p:nvPr/>
        </p:nvSpPr>
        <p:spPr bwMode="auto">
          <a:xfrm rot="1920000">
            <a:off x="6196013" y="4265613"/>
            <a:ext cx="10493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2"/>
              </a:buClr>
              <a:buSzPct val="75000"/>
              <a:buFont typeface="Monotype Sorts"/>
              <a:buNone/>
            </a:pPr>
            <a:r>
              <a:rPr lang="en-US" altLang="en-US" sz="1600">
                <a:solidFill>
                  <a:srgbClr val="006600"/>
                </a:solidFill>
                <a:latin typeface="Arial" panose="020B0604020202020204" pitchFamily="34" charset="0"/>
              </a:rPr>
              <a:t>Anomaly </a:t>
            </a:r>
            <a:br>
              <a:rPr lang="en-US" altLang="en-US" sz="1600">
                <a:solidFill>
                  <a:srgbClr val="006600"/>
                </a:solidFill>
                <a:latin typeface="Arial" panose="020B0604020202020204" pitchFamily="34" charset="0"/>
              </a:rPr>
            </a:br>
            <a:r>
              <a:rPr lang="en-US" altLang="en-US" sz="1600">
                <a:solidFill>
                  <a:srgbClr val="006600"/>
                </a:solidFill>
                <a:latin typeface="Arial" panose="020B0604020202020204" pitchFamily="34" charset="0"/>
              </a:rPr>
              <a:t>Detection</a:t>
            </a:r>
            <a:endParaRPr lang="en-US" altLang="en-US" sz="1600">
              <a:solidFill>
                <a:schemeClr val="bg2"/>
              </a:solidFill>
              <a:latin typeface="Arial" panose="020B0604020202020204" pitchFamily="34" charset="0"/>
            </a:endParaRPr>
          </a:p>
        </p:txBody>
      </p:sp>
      <p:pic>
        <p:nvPicPr>
          <p:cNvPr id="36877" name="Picture 40" descr="fd01226_">
            <a:extLst>
              <a:ext uri="{FF2B5EF4-FFF2-40B4-BE49-F238E27FC236}">
                <a16:creationId xmlns:a16="http://schemas.microsoft.com/office/drawing/2014/main" id="{45FAC126-DBB3-5125-ABEF-C2697BFE58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5438775"/>
            <a:ext cx="5699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Rectangle 41">
            <a:extLst>
              <a:ext uri="{FF2B5EF4-FFF2-40B4-BE49-F238E27FC236}">
                <a16:creationId xmlns:a16="http://schemas.microsoft.com/office/drawing/2014/main" id="{CC2E1552-EC96-B92D-129F-53B5448739E4}"/>
              </a:ext>
            </a:extLst>
          </p:cNvPr>
          <p:cNvSpPr>
            <a:spLocks noChangeArrowheads="1"/>
          </p:cNvSpPr>
          <p:nvPr/>
        </p:nvSpPr>
        <p:spPr bwMode="auto">
          <a:xfrm>
            <a:off x="1828800" y="5667375"/>
            <a:ext cx="400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solidFill>
                  <a:srgbClr val="CC0000"/>
                </a:solidFill>
                <a:latin typeface="Tahoma" panose="020B0604030504040204" pitchFamily="34" charset="0"/>
              </a:rPr>
              <a:t>Milk</a:t>
            </a:r>
          </a:p>
        </p:txBody>
      </p:sp>
      <p:sp>
        <p:nvSpPr>
          <p:cNvPr id="36879" name="Text Box 42">
            <a:extLst>
              <a:ext uri="{FF2B5EF4-FFF2-40B4-BE49-F238E27FC236}">
                <a16:creationId xmlns:a16="http://schemas.microsoft.com/office/drawing/2014/main" id="{AF224880-E158-0504-F40B-5CA558374648}"/>
              </a:ext>
            </a:extLst>
          </p:cNvPr>
          <p:cNvSpPr txBox="1">
            <a:spLocks noChangeArrowheads="1"/>
          </p:cNvSpPr>
          <p:nvPr/>
        </p:nvSpPr>
        <p:spPr bwMode="auto">
          <a:xfrm>
            <a:off x="4724400" y="22860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FontTx/>
              <a:buNone/>
            </a:pPr>
            <a:endParaRPr lang="en-US" altLang="en-US" sz="1400">
              <a:latin typeface="Arial" panose="020B0604020202020204" pitchFamily="34" charset="0"/>
            </a:endParaRPr>
          </a:p>
        </p:txBody>
      </p:sp>
      <p:sp>
        <p:nvSpPr>
          <p:cNvPr id="36880" name="Text Box 43">
            <a:extLst>
              <a:ext uri="{FF2B5EF4-FFF2-40B4-BE49-F238E27FC236}">
                <a16:creationId xmlns:a16="http://schemas.microsoft.com/office/drawing/2014/main" id="{CC04A8DD-DD50-4C4A-7C6F-56DDCEA71FE3}"/>
              </a:ext>
            </a:extLst>
          </p:cNvPr>
          <p:cNvSpPr txBox="1">
            <a:spLocks noChangeArrowheads="1"/>
          </p:cNvSpPr>
          <p:nvPr/>
        </p:nvSpPr>
        <p:spPr bwMode="auto">
          <a:xfrm>
            <a:off x="4876800" y="22098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FontTx/>
              <a:buNone/>
            </a:pPr>
            <a:r>
              <a:rPr lang="en-US" altLang="en-US" sz="2800">
                <a:latin typeface="Arial" panose="020B0604020202020204" pitchFamily="34" charset="0"/>
              </a:rPr>
              <a:t>Data</a:t>
            </a:r>
          </a:p>
        </p:txBody>
      </p:sp>
      <p:pic>
        <p:nvPicPr>
          <p:cNvPr id="36881" name="Picture 44">
            <a:extLst>
              <a:ext uri="{FF2B5EF4-FFF2-40B4-BE49-F238E27FC236}">
                <a16:creationId xmlns:a16="http://schemas.microsoft.com/office/drawing/2014/main" id="{B32F509E-ACE9-6DDD-9F1F-24623A7DF3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9061" r="63640" b="34026"/>
          <a:stretch>
            <a:fillRect/>
          </a:stretch>
        </p:blipFill>
        <p:spPr bwMode="auto">
          <a:xfrm>
            <a:off x="3048000" y="5257800"/>
            <a:ext cx="1362075"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2" name="Line 45">
            <a:extLst>
              <a:ext uri="{FF2B5EF4-FFF2-40B4-BE49-F238E27FC236}">
                <a16:creationId xmlns:a16="http://schemas.microsoft.com/office/drawing/2014/main" id="{1325F1E5-CA91-3EA9-A9CB-92BBCA3F176A}"/>
              </a:ext>
            </a:extLst>
          </p:cNvPr>
          <p:cNvSpPr>
            <a:spLocks noChangeShapeType="1"/>
          </p:cNvSpPr>
          <p:nvPr/>
        </p:nvSpPr>
        <p:spPr bwMode="auto">
          <a:xfrm>
            <a:off x="2438400" y="5895975"/>
            <a:ext cx="53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CL"/>
          </a:p>
        </p:txBody>
      </p:sp>
      <p:grpSp>
        <p:nvGrpSpPr>
          <p:cNvPr id="36883" name="Group 46">
            <a:extLst>
              <a:ext uri="{FF2B5EF4-FFF2-40B4-BE49-F238E27FC236}">
                <a16:creationId xmlns:a16="http://schemas.microsoft.com/office/drawing/2014/main" id="{B653B84D-C3A6-26EC-859A-0D4C5995BCB0}"/>
              </a:ext>
            </a:extLst>
          </p:cNvPr>
          <p:cNvGrpSpPr>
            <a:grpSpLocks/>
          </p:cNvGrpSpPr>
          <p:nvPr/>
        </p:nvGrpSpPr>
        <p:grpSpPr bwMode="auto">
          <a:xfrm>
            <a:off x="7315200" y="3429000"/>
            <a:ext cx="3352800" cy="2971800"/>
            <a:chOff x="3648" y="2448"/>
            <a:chExt cx="2112" cy="1872"/>
          </a:xfrm>
        </p:grpSpPr>
        <p:pic>
          <p:nvPicPr>
            <p:cNvPr id="36886" name="Picture 47">
              <a:extLst>
                <a:ext uri="{FF2B5EF4-FFF2-40B4-BE49-F238E27FC236}">
                  <a16:creationId xmlns:a16="http://schemas.microsoft.com/office/drawing/2014/main" id="{2DA2B875-8D2D-2AC5-95B4-5FCB04B82A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887" name="Oval 48">
              <a:extLst>
                <a:ext uri="{FF2B5EF4-FFF2-40B4-BE49-F238E27FC236}">
                  <a16:creationId xmlns:a16="http://schemas.microsoft.com/office/drawing/2014/main" id="{3DE6D1D2-8546-BCDD-29C9-F8B56DADA947}"/>
                </a:ext>
              </a:extLst>
            </p:cNvPr>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888" name="Oval 49">
              <a:extLst>
                <a:ext uri="{FF2B5EF4-FFF2-40B4-BE49-F238E27FC236}">
                  <a16:creationId xmlns:a16="http://schemas.microsoft.com/office/drawing/2014/main" id="{B359B40C-4951-0FE0-A411-CF63591D7F4F}"/>
                </a:ext>
              </a:extLst>
            </p:cNvPr>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889" name="Oval 50">
              <a:extLst>
                <a:ext uri="{FF2B5EF4-FFF2-40B4-BE49-F238E27FC236}">
                  <a16:creationId xmlns:a16="http://schemas.microsoft.com/office/drawing/2014/main" id="{21528ACC-39AB-9CC2-4BC4-B069BF3F2947}"/>
                </a:ext>
              </a:extLst>
            </p:cNvPr>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890" name="Oval 51">
              <a:extLst>
                <a:ext uri="{FF2B5EF4-FFF2-40B4-BE49-F238E27FC236}">
                  <a16:creationId xmlns:a16="http://schemas.microsoft.com/office/drawing/2014/main" id="{5E1A5087-3E46-BFA8-0E17-9821E991C202}"/>
                </a:ext>
              </a:extLst>
            </p:cNvPr>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891" name="Rectangle 52">
              <a:extLst>
                <a:ext uri="{FF2B5EF4-FFF2-40B4-BE49-F238E27FC236}">
                  <a16:creationId xmlns:a16="http://schemas.microsoft.com/office/drawing/2014/main" id="{95AC8C4E-24AB-A3C3-5BD6-55E31E45C274}"/>
                </a:ext>
              </a:extLst>
            </p:cNvPr>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36892" name="Rectangle 53">
              <a:extLst>
                <a:ext uri="{FF2B5EF4-FFF2-40B4-BE49-F238E27FC236}">
                  <a16:creationId xmlns:a16="http://schemas.microsoft.com/office/drawing/2014/main" id="{936AC8AD-E78B-D03C-CB42-AEB4389E79CB}"/>
                </a:ext>
              </a:extLst>
            </p:cNvPr>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grpSp>
      <p:sp>
        <p:nvSpPr>
          <p:cNvPr id="3" name="Título 2">
            <a:extLst>
              <a:ext uri="{FF2B5EF4-FFF2-40B4-BE49-F238E27FC236}">
                <a16:creationId xmlns:a16="http://schemas.microsoft.com/office/drawing/2014/main" id="{C95BF7A4-E90C-A306-5661-F1712D6E810E}"/>
              </a:ext>
            </a:extLst>
          </p:cNvPr>
          <p:cNvSpPr>
            <a:spLocks noGrp="1"/>
          </p:cNvSpPr>
          <p:nvPr>
            <p:ph type="title"/>
          </p:nvPr>
        </p:nvSpPr>
        <p:spPr>
          <a:xfrm>
            <a:off x="1097280" y="645386"/>
            <a:ext cx="9978378" cy="788692"/>
          </a:xfrm>
        </p:spPr>
        <p:txBody>
          <a:bodyPr/>
          <a:lstStyle/>
          <a:p>
            <a:r>
              <a:rPr lang="es-ES" dirty="0"/>
              <a:t>Tareas de Data </a:t>
            </a:r>
            <a:r>
              <a:rPr lang="es-ES" dirty="0" err="1"/>
              <a:t>Mining</a:t>
            </a:r>
            <a:endParaRPr lang="es-CL" dirty="0"/>
          </a:p>
        </p:txBody>
      </p:sp>
      <p:sp>
        <p:nvSpPr>
          <p:cNvPr id="36885" name="Slide Number Placeholder 56">
            <a:extLst>
              <a:ext uri="{FF2B5EF4-FFF2-40B4-BE49-F238E27FC236}">
                <a16:creationId xmlns:a16="http://schemas.microsoft.com/office/drawing/2014/main" id="{D22E27D0-F68B-621E-A01A-13830179A3C6}"/>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9E992E96-866B-4B2E-8B63-720460BDC757}" type="slidenum">
              <a:rPr lang="en-US" altLang="en-US" smtClean="0"/>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3A38AF-D8E3-017C-A542-5BCD4DC8E4C7}"/>
              </a:ext>
            </a:extLst>
          </p:cNvPr>
          <p:cNvSpPr>
            <a:spLocks noGrp="1"/>
          </p:cNvSpPr>
          <p:nvPr>
            <p:ph type="title"/>
          </p:nvPr>
        </p:nvSpPr>
        <p:spPr/>
        <p:txBody>
          <a:bodyPr/>
          <a:lstStyle/>
          <a:p>
            <a:r>
              <a:rPr lang="es-ES" dirty="0"/>
              <a:t>Modelo predictivo: clasificación</a:t>
            </a:r>
            <a:endParaRPr lang="es-CL" dirty="0"/>
          </a:p>
        </p:txBody>
      </p:sp>
      <p:sp>
        <p:nvSpPr>
          <p:cNvPr id="38914" name="Rectangle 3">
            <a:extLst>
              <a:ext uri="{FF2B5EF4-FFF2-40B4-BE49-F238E27FC236}">
                <a16:creationId xmlns:a16="http://schemas.microsoft.com/office/drawing/2014/main" id="{900D4783-B674-159C-86A4-46CF194D51CC}"/>
              </a:ext>
            </a:extLst>
          </p:cNvPr>
          <p:cNvSpPr>
            <a:spLocks noGrp="1"/>
          </p:cNvSpPr>
          <p:nvPr>
            <p:ph idx="1"/>
          </p:nvPr>
        </p:nvSpPr>
        <p:spPr/>
        <p:txBody>
          <a:bodyPr/>
          <a:lstStyle/>
          <a:p>
            <a:r>
              <a:rPr lang="es-ES" altLang="en-US"/>
              <a:t>Buscar un modelo para el atributo clase como función de los valores de otros atributos</a:t>
            </a:r>
            <a:endParaRPr lang="en-US" altLang="en-US"/>
          </a:p>
          <a:p>
            <a:endParaRPr lang="en-US" altLang="en-US"/>
          </a:p>
          <a:p>
            <a:endParaRPr lang="en-US" altLang="en-US"/>
          </a:p>
          <a:p>
            <a:endParaRPr lang="en-US" altLang="en-US"/>
          </a:p>
          <a:p>
            <a:endParaRPr lang="en-US" altLang="en-US"/>
          </a:p>
        </p:txBody>
      </p:sp>
      <p:sp>
        <p:nvSpPr>
          <p:cNvPr id="38920" name="Slide Number Placeholder 10">
            <a:extLst>
              <a:ext uri="{FF2B5EF4-FFF2-40B4-BE49-F238E27FC236}">
                <a16:creationId xmlns:a16="http://schemas.microsoft.com/office/drawing/2014/main" id="{FB85EF3B-94DB-3D6C-CA64-F51216165154}"/>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36837379-9DCE-417E-BA55-114738771552}" type="slidenum">
              <a:rPr lang="en-US" altLang="en-US" smtClean="0"/>
              <a:pPr/>
              <a:t>19</a:t>
            </a:fld>
            <a:endParaRPr lang="en-US" altLang="en-US"/>
          </a:p>
        </p:txBody>
      </p:sp>
      <p:graphicFrame>
        <p:nvGraphicFramePr>
          <p:cNvPr id="38915" name="Object 4">
            <a:extLst>
              <a:ext uri="{FF2B5EF4-FFF2-40B4-BE49-F238E27FC236}">
                <a16:creationId xmlns:a16="http://schemas.microsoft.com/office/drawing/2014/main" id="{81040C5F-3B0F-9ABA-6A26-308320A4D55D}"/>
              </a:ext>
            </a:extLst>
          </p:cNvPr>
          <p:cNvGraphicFramePr>
            <a:graphicFrameLocks noChangeAspect="1"/>
          </p:cNvGraphicFramePr>
          <p:nvPr/>
        </p:nvGraphicFramePr>
        <p:xfrm>
          <a:off x="1752600" y="2762250"/>
          <a:ext cx="4438650" cy="1962150"/>
        </p:xfrm>
        <a:graphic>
          <a:graphicData uri="http://schemas.openxmlformats.org/presentationml/2006/ole">
            <mc:AlternateContent xmlns:mc="http://schemas.openxmlformats.org/markup-compatibility/2006">
              <mc:Choice xmlns:v="urn:schemas-microsoft-com:vml" Requires="v">
                <p:oleObj name="Document" r:id="rId3" imgW="8203692" imgH="3634740" progId="Word.Document.8">
                  <p:embed/>
                </p:oleObj>
              </mc:Choice>
              <mc:Fallback>
                <p:oleObj name="Document" r:id="rId3" imgW="8203692" imgH="363474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762250"/>
                        <a:ext cx="4438650" cy="196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6" name="Text Box 5">
            <a:extLst>
              <a:ext uri="{FF2B5EF4-FFF2-40B4-BE49-F238E27FC236}">
                <a16:creationId xmlns:a16="http://schemas.microsoft.com/office/drawing/2014/main" id="{29FBC923-73AA-5A1A-7FB1-85A91B5545DC}"/>
              </a:ext>
            </a:extLst>
          </p:cNvPr>
          <p:cNvSpPr txBox="1">
            <a:spLocks noChangeArrowheads="1"/>
          </p:cNvSpPr>
          <p:nvPr/>
        </p:nvSpPr>
        <p:spPr bwMode="auto">
          <a:xfrm>
            <a:off x="8439150" y="2505075"/>
            <a:ext cx="1916113"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FontTx/>
              <a:buNone/>
            </a:pPr>
            <a:r>
              <a:rPr lang="es-ES" altLang="en-US" sz="1800">
                <a:solidFill>
                  <a:srgbClr val="FF0000"/>
                </a:solidFill>
                <a:latin typeface="Arial" panose="020B0604020202020204" pitchFamily="34" charset="0"/>
              </a:rPr>
              <a:t>Modelo para predecir la solvencia
</a:t>
            </a:r>
            <a:endParaRPr lang="en-US" altLang="en-US" sz="1800">
              <a:solidFill>
                <a:srgbClr val="FF0000"/>
              </a:solidFill>
              <a:latin typeface="Arial" panose="020B0604020202020204" pitchFamily="34" charset="0"/>
            </a:endParaRPr>
          </a:p>
        </p:txBody>
      </p:sp>
      <p:sp>
        <p:nvSpPr>
          <p:cNvPr id="38917" name="Text Box 6">
            <a:extLst>
              <a:ext uri="{FF2B5EF4-FFF2-40B4-BE49-F238E27FC236}">
                <a16:creationId xmlns:a16="http://schemas.microsoft.com/office/drawing/2014/main" id="{069CFB7A-C710-BC16-A62F-5A3A623396A1}"/>
              </a:ext>
            </a:extLst>
          </p:cNvPr>
          <p:cNvSpPr txBox="1">
            <a:spLocks noChangeArrowheads="1"/>
          </p:cNvSpPr>
          <p:nvPr/>
        </p:nvSpPr>
        <p:spPr bwMode="auto">
          <a:xfrm>
            <a:off x="5257800" y="238125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FontTx/>
              <a:buNone/>
            </a:pPr>
            <a:r>
              <a:rPr lang="en-US" altLang="en-US" sz="2000">
                <a:solidFill>
                  <a:srgbClr val="2A8487"/>
                </a:solidFill>
                <a:latin typeface="Arial" panose="020B0604020202020204" pitchFamily="34" charset="0"/>
              </a:rPr>
              <a:t>Clase</a:t>
            </a:r>
          </a:p>
        </p:txBody>
      </p:sp>
      <p:graphicFrame>
        <p:nvGraphicFramePr>
          <p:cNvPr id="38918" name="Object 7">
            <a:extLst>
              <a:ext uri="{FF2B5EF4-FFF2-40B4-BE49-F238E27FC236}">
                <a16:creationId xmlns:a16="http://schemas.microsoft.com/office/drawing/2014/main" id="{CE695EB0-DE48-EE43-05CF-371BA084C322}"/>
              </a:ext>
            </a:extLst>
          </p:cNvPr>
          <p:cNvGraphicFramePr>
            <a:graphicFrameLocks noChangeAspect="1"/>
          </p:cNvGraphicFramePr>
          <p:nvPr/>
        </p:nvGraphicFramePr>
        <p:xfrm>
          <a:off x="6248400" y="2657475"/>
          <a:ext cx="4114800" cy="4133850"/>
        </p:xfrm>
        <a:graphic>
          <a:graphicData uri="http://schemas.openxmlformats.org/presentationml/2006/ole">
            <mc:AlternateContent xmlns:mc="http://schemas.openxmlformats.org/markup-compatibility/2006">
              <mc:Choice xmlns:v="urn:schemas-microsoft-com:vml" Requires="v">
                <p:oleObj name="VISIO" r:id="rId5" imgW="7088124" imgH="7124700" progId="Visio.Drawing.6">
                  <p:embed/>
                </p:oleObj>
              </mc:Choice>
              <mc:Fallback>
                <p:oleObj name="VISIO" r:id="rId5" imgW="7088124" imgH="7124700" progId="Visio.Drawing.6">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2657475"/>
                        <a:ext cx="41148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5" descr="story-3dimensional-2">
            <a:extLst>
              <a:ext uri="{FF2B5EF4-FFF2-40B4-BE49-F238E27FC236}">
                <a16:creationId xmlns:a16="http://schemas.microsoft.com/office/drawing/2014/main" id="{109757CA-C390-8E4A-8824-EE7138315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1613" y="2162969"/>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3">
            <a:extLst>
              <a:ext uri="{FF2B5EF4-FFF2-40B4-BE49-F238E27FC236}">
                <a16:creationId xmlns:a16="http://schemas.microsoft.com/office/drawing/2014/main" id="{F3C786A3-B66D-D9D1-50D6-135D8134008A}"/>
              </a:ext>
            </a:extLst>
          </p:cNvPr>
          <p:cNvSpPr>
            <a:spLocks noGrp="1"/>
          </p:cNvSpPr>
          <p:nvPr>
            <p:ph type="title"/>
          </p:nvPr>
        </p:nvSpPr>
        <p:spPr/>
        <p:txBody>
          <a:bodyPr/>
          <a:lstStyle/>
          <a:p>
            <a:r>
              <a:rPr lang="es-ES" dirty="0"/>
              <a:t>Datos en todas partes</a:t>
            </a:r>
            <a:endParaRPr lang="es-CL" dirty="0"/>
          </a:p>
        </p:txBody>
      </p:sp>
      <p:sp>
        <p:nvSpPr>
          <p:cNvPr id="14340" name="Rectangle 3">
            <a:extLst>
              <a:ext uri="{FF2B5EF4-FFF2-40B4-BE49-F238E27FC236}">
                <a16:creationId xmlns:a16="http://schemas.microsoft.com/office/drawing/2014/main" id="{2BD48114-5F99-9546-4E53-886322D2235B}"/>
              </a:ext>
            </a:extLst>
          </p:cNvPr>
          <p:cNvSpPr>
            <a:spLocks noGrp="1"/>
          </p:cNvSpPr>
          <p:nvPr>
            <p:ph sz="half" idx="1"/>
          </p:nvPr>
        </p:nvSpPr>
        <p:spPr/>
        <p:txBody>
          <a:bodyPr>
            <a:normAutofit/>
          </a:bodyPr>
          <a:lstStyle/>
          <a:p>
            <a:pPr eaLnBrk="1" hangingPunct="1">
              <a:lnSpc>
                <a:spcPct val="90000"/>
              </a:lnSpc>
              <a:buClr>
                <a:schemeClr val="tx1"/>
              </a:buClr>
              <a:buFont typeface="Wingdings" panose="05000000000000000000" pitchFamily="2" charset="2"/>
              <a:buChar char="§"/>
            </a:pPr>
            <a:r>
              <a:rPr lang="es-ES" altLang="en-US" sz="2000" dirty="0"/>
              <a:t>Se ha producido un enorme crecimiento de los datos, tanto en las bases de datos comerciales como en las científicas, debido a los avances en las tecnologías de generación y recopilación de datos</a:t>
            </a:r>
          </a:p>
          <a:p>
            <a:pPr eaLnBrk="1" hangingPunct="1">
              <a:lnSpc>
                <a:spcPct val="90000"/>
              </a:lnSpc>
              <a:buClr>
                <a:schemeClr val="tx1"/>
              </a:buClr>
              <a:buFont typeface="Wingdings" panose="05000000000000000000" pitchFamily="2" charset="2"/>
              <a:buChar char="§"/>
            </a:pPr>
            <a:r>
              <a:rPr lang="es-ES" altLang="en-US" sz="2000" dirty="0"/>
              <a:t>Nuevo mantra</a:t>
            </a:r>
          </a:p>
          <a:p>
            <a:pPr lvl="1" eaLnBrk="1" hangingPunct="1">
              <a:lnSpc>
                <a:spcPct val="90000"/>
              </a:lnSpc>
              <a:buClr>
                <a:schemeClr val="tx1"/>
              </a:buClr>
              <a:buFont typeface="Wingdings" panose="05000000000000000000" pitchFamily="2" charset="2"/>
              <a:buChar char="§"/>
            </a:pPr>
            <a:r>
              <a:rPr lang="es-ES" altLang="en-US" sz="1600" dirty="0"/>
              <a:t>Recoge todos los datos que puedas cuando y donde sea posible.</a:t>
            </a:r>
          </a:p>
          <a:p>
            <a:pPr eaLnBrk="1" hangingPunct="1">
              <a:lnSpc>
                <a:spcPct val="90000"/>
              </a:lnSpc>
              <a:buClr>
                <a:schemeClr val="tx1"/>
              </a:buClr>
              <a:buFont typeface="Wingdings" panose="05000000000000000000" pitchFamily="2" charset="2"/>
              <a:buChar char="§"/>
            </a:pPr>
            <a:r>
              <a:rPr lang="es-ES" altLang="en-US" sz="2000" dirty="0"/>
              <a:t>Expectativas</a:t>
            </a:r>
          </a:p>
          <a:p>
            <a:pPr lvl="1" eaLnBrk="1" hangingPunct="1">
              <a:lnSpc>
                <a:spcPct val="90000"/>
              </a:lnSpc>
              <a:buClr>
                <a:schemeClr val="tx1"/>
              </a:buClr>
              <a:buFont typeface="Wingdings" panose="05000000000000000000" pitchFamily="2" charset="2"/>
              <a:buChar char="§"/>
            </a:pPr>
            <a:r>
              <a:rPr lang="es-ES" altLang="en-US" sz="1600" dirty="0"/>
              <a:t>Los datos recopilados tendrán valor para el propósito recogido o para un propósito no previsto.</a:t>
            </a:r>
            <a:endParaRPr lang="en-US" altLang="en-US" sz="1600" dirty="0">
              <a:solidFill>
                <a:srgbClr val="000000"/>
              </a:solidFill>
              <a:cs typeface="Times New Roman" panose="02020603050405020304" pitchFamily="18" charset="0"/>
            </a:endParaRPr>
          </a:p>
        </p:txBody>
      </p:sp>
      <p:sp>
        <p:nvSpPr>
          <p:cNvPr id="14351" name="Slide Number Placeholder 3">
            <a:extLst>
              <a:ext uri="{FF2B5EF4-FFF2-40B4-BE49-F238E27FC236}">
                <a16:creationId xmlns:a16="http://schemas.microsoft.com/office/drawing/2014/main" id="{8970AC82-B546-381C-A0CB-9DE90D16C5BC}"/>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FFBCE895-9B23-4DC9-83DB-7824427297ED}" type="slidenum">
              <a:rPr lang="en-US" altLang="en-US" smtClean="0"/>
              <a:pPr/>
              <a:t>2</a:t>
            </a:fld>
            <a:endParaRPr lang="en-US" altLang="en-US"/>
          </a:p>
        </p:txBody>
      </p:sp>
      <p:sp>
        <p:nvSpPr>
          <p:cNvPr id="14342" name="Text Box 5">
            <a:extLst>
              <a:ext uri="{FF2B5EF4-FFF2-40B4-BE49-F238E27FC236}">
                <a16:creationId xmlns:a16="http://schemas.microsoft.com/office/drawing/2014/main" id="{770E4A13-3C69-A106-B2BA-343C77EC120B}"/>
              </a:ext>
            </a:extLst>
          </p:cNvPr>
          <p:cNvSpPr txBox="1">
            <a:spLocks noChangeArrowheads="1"/>
          </p:cNvSpPr>
          <p:nvPr/>
        </p:nvSpPr>
        <p:spPr bwMode="auto">
          <a:xfrm>
            <a:off x="8859838" y="5234781"/>
            <a:ext cx="2365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2"/>
              </a:buClr>
              <a:buFontTx/>
              <a:buNone/>
            </a:pPr>
            <a:r>
              <a:rPr lang="en-US" altLang="en-US" sz="1200" i="1">
                <a:latin typeface="Helvetica" panose="020B0604020202020204" pitchFamily="34" charset="0"/>
                <a:cs typeface="Arial" panose="020B0604020202020204" pitchFamily="34" charset="0"/>
              </a:rPr>
              <a:t>Social Networking: Twitter </a:t>
            </a:r>
            <a:endParaRPr lang="en-US" altLang="en-US" sz="2400">
              <a:latin typeface="Times New Roman" panose="02020603050405020304" pitchFamily="18" charset="0"/>
              <a:cs typeface="Arial" panose="020B0604020202020204" pitchFamily="34" charset="0"/>
            </a:endParaRPr>
          </a:p>
        </p:txBody>
      </p:sp>
      <p:pic>
        <p:nvPicPr>
          <p:cNvPr id="14346" name="Picture 20">
            <a:extLst>
              <a:ext uri="{FF2B5EF4-FFF2-40B4-BE49-F238E27FC236}">
                <a16:creationId xmlns:a16="http://schemas.microsoft.com/office/drawing/2014/main" id="{4DDE05EF-84CD-BF44-6E4D-0A9D72755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69" t="1334" r="5765" b="969"/>
          <a:stretch>
            <a:fillRect/>
          </a:stretch>
        </p:blipFill>
        <p:spPr bwMode="auto">
          <a:xfrm>
            <a:off x="6958013" y="2186781"/>
            <a:ext cx="17780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Text Box 21">
            <a:extLst>
              <a:ext uri="{FF2B5EF4-FFF2-40B4-BE49-F238E27FC236}">
                <a16:creationId xmlns:a16="http://schemas.microsoft.com/office/drawing/2014/main" id="{E77FC2E3-BFCD-6483-C408-659A4A7239A0}"/>
              </a:ext>
            </a:extLst>
          </p:cNvPr>
          <p:cNvSpPr txBox="1">
            <a:spLocks noChangeArrowheads="1"/>
          </p:cNvSpPr>
          <p:nvPr/>
        </p:nvSpPr>
        <p:spPr bwMode="auto">
          <a:xfrm>
            <a:off x="6805613" y="5234781"/>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Clr>
                <a:schemeClr val="accent2"/>
              </a:buClr>
              <a:buFontTx/>
              <a:buNone/>
            </a:pPr>
            <a:r>
              <a:rPr lang="en-US" altLang="en-US" sz="1400" i="1">
                <a:latin typeface="Helvetica" panose="020B0604020202020204" pitchFamily="34" charset="0"/>
                <a:cs typeface="Arial" panose="020B0604020202020204" pitchFamily="34" charset="0"/>
              </a:rPr>
              <a:t>Traffic Patterns</a:t>
            </a:r>
            <a:endParaRPr lang="en-US" altLang="en-US" sz="1400">
              <a:latin typeface="Times New Roman" panose="02020603050405020304" pitchFamily="18" charset="0"/>
              <a:cs typeface="Arial" panose="020B0604020202020204" pitchFamily="34" charset="0"/>
            </a:endParaRPr>
          </a:p>
        </p:txBody>
      </p:sp>
      <p:sp>
        <p:nvSpPr>
          <p:cNvPr id="14348" name="Text Box 23">
            <a:extLst>
              <a:ext uri="{FF2B5EF4-FFF2-40B4-BE49-F238E27FC236}">
                <a16:creationId xmlns:a16="http://schemas.microsoft.com/office/drawing/2014/main" id="{26AA0DE1-2E78-998D-35B5-CF12521A88E4}"/>
              </a:ext>
            </a:extLst>
          </p:cNvPr>
          <p:cNvSpPr txBox="1">
            <a:spLocks noChangeArrowheads="1"/>
          </p:cNvSpPr>
          <p:nvPr/>
        </p:nvSpPr>
        <p:spPr bwMode="auto">
          <a:xfrm>
            <a:off x="6653213" y="3482181"/>
            <a:ext cx="2365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2"/>
              </a:buClr>
              <a:buFontTx/>
              <a:buNone/>
            </a:pPr>
            <a:r>
              <a:rPr lang="en-US" altLang="en-US" sz="1400" i="1">
                <a:latin typeface="Helvetica" panose="020B0604020202020204" pitchFamily="34" charset="0"/>
                <a:cs typeface="Arial" panose="020B0604020202020204" pitchFamily="34" charset="0"/>
              </a:rPr>
              <a:t>Cyber Security</a:t>
            </a:r>
            <a:r>
              <a:rPr lang="en-US" altLang="en-US" sz="1200" i="1">
                <a:latin typeface="Helvetica" panose="020B0604020202020204" pitchFamily="34" charset="0"/>
                <a:cs typeface="Arial" panose="020B0604020202020204" pitchFamily="34" charset="0"/>
              </a:rPr>
              <a:t> </a:t>
            </a:r>
            <a:endParaRPr lang="en-US" altLang="en-US" sz="2400">
              <a:latin typeface="Times New Roman" panose="02020603050405020304" pitchFamily="18" charset="0"/>
              <a:cs typeface="Arial" panose="020B0604020202020204" pitchFamily="34" charset="0"/>
            </a:endParaRPr>
          </a:p>
        </p:txBody>
      </p:sp>
      <p:graphicFrame>
        <p:nvGraphicFramePr>
          <p:cNvPr id="14349" name="Object 3">
            <a:extLst>
              <a:ext uri="{FF2B5EF4-FFF2-40B4-BE49-F238E27FC236}">
                <a16:creationId xmlns:a16="http://schemas.microsoft.com/office/drawing/2014/main" id="{FDAD8261-5109-34C7-8111-26605AEAFECC}"/>
              </a:ext>
            </a:extLst>
          </p:cNvPr>
          <p:cNvGraphicFramePr>
            <a:graphicFrameLocks noChangeAspect="1"/>
          </p:cNvGraphicFramePr>
          <p:nvPr>
            <p:extLst>
              <p:ext uri="{D42A27DB-BD31-4B8C-83A1-F6EECF244321}">
                <p14:modId xmlns:p14="http://schemas.microsoft.com/office/powerpoint/2010/main" val="1867236956"/>
              </p:ext>
            </p:extLst>
          </p:nvPr>
        </p:nvGraphicFramePr>
        <p:xfrm>
          <a:off x="9015413" y="2648744"/>
          <a:ext cx="647700" cy="642937"/>
        </p:xfrm>
        <a:graphic>
          <a:graphicData uri="http://schemas.openxmlformats.org/presentationml/2006/ole">
            <mc:AlternateContent xmlns:mc="http://schemas.openxmlformats.org/markup-compatibility/2006">
              <mc:Choice xmlns:v="urn:schemas-microsoft-com:vml" Requires="v">
                <p:oleObj name="VISIO" r:id="rId5" imgW="617220" imgH="615696" progId="Visio.Drawing.11">
                  <p:embed/>
                </p:oleObj>
              </mc:Choice>
              <mc:Fallback>
                <p:oleObj name="VISIO" r:id="rId5" imgW="617220" imgH="615696"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5413" y="2648744"/>
                        <a:ext cx="6477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0" name="Object 4">
            <a:extLst>
              <a:ext uri="{FF2B5EF4-FFF2-40B4-BE49-F238E27FC236}">
                <a16:creationId xmlns:a16="http://schemas.microsoft.com/office/drawing/2014/main" id="{2487E82A-28F4-E3D3-EF06-2068C9463189}"/>
              </a:ext>
            </a:extLst>
          </p:cNvPr>
          <p:cNvGraphicFramePr>
            <a:graphicFrameLocks noChangeAspect="1"/>
          </p:cNvGraphicFramePr>
          <p:nvPr>
            <p:extLst>
              <p:ext uri="{D42A27DB-BD31-4B8C-83A1-F6EECF244321}">
                <p14:modId xmlns:p14="http://schemas.microsoft.com/office/powerpoint/2010/main" val="4043820877"/>
              </p:ext>
            </p:extLst>
          </p:nvPr>
        </p:nvGraphicFramePr>
        <p:xfrm>
          <a:off x="8999538" y="2262981"/>
          <a:ext cx="647700" cy="531813"/>
        </p:xfrm>
        <a:graphic>
          <a:graphicData uri="http://schemas.openxmlformats.org/presentationml/2006/ole">
            <mc:AlternateContent xmlns:mc="http://schemas.openxmlformats.org/markup-compatibility/2006">
              <mc:Choice xmlns:v="urn:schemas-microsoft-com:vml" Requires="v">
                <p:oleObj name="VISIO" r:id="rId7" imgW="806196" imgH="662940" progId="Visio.Drawing.11">
                  <p:embed/>
                </p:oleObj>
              </mc:Choice>
              <mc:Fallback>
                <p:oleObj name="VISIO" r:id="rId7" imgW="806196" imgH="662940" progId="Visio.Drawing.11">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9538" y="2262981"/>
                        <a:ext cx="6477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52" name="Text Box 23">
            <a:extLst>
              <a:ext uri="{FF2B5EF4-FFF2-40B4-BE49-F238E27FC236}">
                <a16:creationId xmlns:a16="http://schemas.microsoft.com/office/drawing/2014/main" id="{55B27260-917F-A83D-584A-F33CF7643241}"/>
              </a:ext>
            </a:extLst>
          </p:cNvPr>
          <p:cNvSpPr txBox="1">
            <a:spLocks noChangeArrowheads="1"/>
          </p:cNvSpPr>
          <p:nvPr/>
        </p:nvSpPr>
        <p:spPr bwMode="auto">
          <a:xfrm>
            <a:off x="8407400" y="3323431"/>
            <a:ext cx="2365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buClr>
                <a:schemeClr val="accent2"/>
              </a:buClr>
              <a:buFontTx/>
              <a:buNone/>
            </a:pPr>
            <a:r>
              <a:rPr lang="en-US" altLang="en-US" sz="1400" i="1">
                <a:latin typeface="Helvetica" panose="020B0604020202020204" pitchFamily="34" charset="0"/>
                <a:cs typeface="Arial" panose="020B0604020202020204" pitchFamily="34" charset="0"/>
              </a:rPr>
              <a:t>E-Commerce</a:t>
            </a:r>
            <a:endParaRPr lang="en-US" altLang="en-US" sz="2400">
              <a:latin typeface="Times New Roman" panose="02020603050405020304" pitchFamily="18" charset="0"/>
              <a:cs typeface="Arial" panose="020B0604020202020204" pitchFamily="34" charset="0"/>
            </a:endParaRPr>
          </a:p>
        </p:txBody>
      </p:sp>
      <p:pic>
        <p:nvPicPr>
          <p:cNvPr id="14353" name="Picture 20">
            <a:extLst>
              <a:ext uri="{FF2B5EF4-FFF2-40B4-BE49-F238E27FC236}">
                <a16:creationId xmlns:a16="http://schemas.microsoft.com/office/drawing/2014/main" id="{E46AB372-46EC-0782-173E-4C27A517A87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778875" y="3923506"/>
            <a:ext cx="23780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4" name="Picture 18" descr="http://images.ezgif.com/tmp/gif_232x188_6af960.gif">
            <a:extLst>
              <a:ext uri="{FF2B5EF4-FFF2-40B4-BE49-F238E27FC236}">
                <a16:creationId xmlns:a16="http://schemas.microsoft.com/office/drawing/2014/main" id="{2632E84A-DDA0-28CF-D2A1-D38ADD5EF3D9}"/>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6843713" y="3912394"/>
            <a:ext cx="1436687" cy="1163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9">
            <a:extLst>
              <a:ext uri="{FF2B5EF4-FFF2-40B4-BE49-F238E27FC236}">
                <a16:creationId xmlns:a16="http://schemas.microsoft.com/office/drawing/2014/main" id="{77E6B8C5-B6E0-1F1C-FF59-20DD991A3BAC}"/>
              </a:ext>
            </a:extLst>
          </p:cNvPr>
          <p:cNvSpPr>
            <a:spLocks noGrp="1"/>
          </p:cNvSpPr>
          <p:nvPr>
            <p:ph type="title"/>
          </p:nvPr>
        </p:nvSpPr>
        <p:spPr/>
        <p:txBody>
          <a:bodyPr>
            <a:normAutofit/>
          </a:bodyPr>
          <a:lstStyle/>
          <a:p>
            <a:r>
              <a:rPr lang="es-CL" altLang="en-US" dirty="0"/>
              <a:t>Otros Ejemplos</a:t>
            </a:r>
          </a:p>
        </p:txBody>
      </p:sp>
      <p:pic>
        <p:nvPicPr>
          <p:cNvPr id="40967" name="Picture 8" descr="pro">
            <a:extLst>
              <a:ext uri="{FF2B5EF4-FFF2-40B4-BE49-F238E27FC236}">
                <a16:creationId xmlns:a16="http://schemas.microsoft.com/office/drawing/2014/main" id="{3F496732-473D-6DB8-CF08-6FFA834CDCC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1243965" y="2054225"/>
            <a:ext cx="2162175" cy="3267075"/>
          </a:xfrm>
        </p:spPr>
      </p:pic>
      <p:sp>
        <p:nvSpPr>
          <p:cNvPr id="40962" name="Rectangle 3">
            <a:extLst>
              <a:ext uri="{FF2B5EF4-FFF2-40B4-BE49-F238E27FC236}">
                <a16:creationId xmlns:a16="http://schemas.microsoft.com/office/drawing/2014/main" id="{B44C26C4-0602-50CB-BADF-DFE9F27AA2A0}"/>
              </a:ext>
            </a:extLst>
          </p:cNvPr>
          <p:cNvSpPr>
            <a:spLocks noGrp="1"/>
          </p:cNvSpPr>
          <p:nvPr>
            <p:ph sz="half" idx="2"/>
          </p:nvPr>
        </p:nvSpPr>
        <p:spPr/>
        <p:txBody>
          <a:bodyPr>
            <a:normAutofit/>
          </a:bodyPr>
          <a:lstStyle/>
          <a:p>
            <a:pPr lvl="2"/>
            <a:r>
              <a:rPr lang="es-ES" altLang="en-US" sz="1800" dirty="0"/>
              <a:t>Clasificar las transacciones con tarjetas de crédito como legítimas o fraudulentas
Clasificación de cubiertas terrestres (cuerpos de agua, áreas urbanas, bosques, etc.) utilizando datos satelitales
Categorizar las noticias como finanzas, clima, entretenimiento, deportes, etc.
Identificación de intrusos en el ciberespacio
Predecir las células tumorales como benignas o malignas
Clasificar las estructuras secundarias de proteína como alfa-hélice, lámina beta o bobina aleatoria</a:t>
            </a:r>
            <a:endParaRPr lang="en-US" altLang="en-US" sz="1800" dirty="0"/>
          </a:p>
        </p:txBody>
      </p:sp>
      <p:sp>
        <p:nvSpPr>
          <p:cNvPr id="40965" name="Slide Number Placeholder 11">
            <a:extLst>
              <a:ext uri="{FF2B5EF4-FFF2-40B4-BE49-F238E27FC236}">
                <a16:creationId xmlns:a16="http://schemas.microsoft.com/office/drawing/2014/main" id="{5E9568B9-D376-41F4-50C6-5BFC2A35EA77}"/>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8DD4352F-C846-436F-ACB1-7BF70851F401}" type="slidenum">
              <a:rPr lang="en-US" altLang="en-US" smtClean="0"/>
              <a:pPr/>
              <a:t>20</a:t>
            </a:fld>
            <a:endParaRPr lang="en-US" altLang="en-US"/>
          </a:p>
        </p:txBody>
      </p:sp>
      <p:grpSp>
        <p:nvGrpSpPr>
          <p:cNvPr id="40963" name="Group 4">
            <a:extLst>
              <a:ext uri="{FF2B5EF4-FFF2-40B4-BE49-F238E27FC236}">
                <a16:creationId xmlns:a16="http://schemas.microsoft.com/office/drawing/2014/main" id="{6176EF8A-2DD0-39E1-2C6D-19055F40912E}"/>
              </a:ext>
            </a:extLst>
          </p:cNvPr>
          <p:cNvGrpSpPr>
            <a:grpSpLocks/>
          </p:cNvGrpSpPr>
          <p:nvPr/>
        </p:nvGrpSpPr>
        <p:grpSpPr bwMode="auto">
          <a:xfrm>
            <a:off x="4038600" y="2054225"/>
            <a:ext cx="2057400" cy="1417638"/>
            <a:chOff x="3360" y="768"/>
            <a:chExt cx="1296" cy="893"/>
          </a:xfrm>
        </p:grpSpPr>
        <p:pic>
          <p:nvPicPr>
            <p:cNvPr id="40968" name="Picture 5" descr="story-3dimensional-2">
              <a:extLst>
                <a:ext uri="{FF2B5EF4-FFF2-40B4-BE49-F238E27FC236}">
                  <a16:creationId xmlns:a16="http://schemas.microsoft.com/office/drawing/2014/main" id="{155A8A6A-0F1F-8361-CE44-F8D164CC4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 y="768"/>
              <a:ext cx="1238"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969" name="Object 6">
              <a:extLst>
                <a:ext uri="{FF2B5EF4-FFF2-40B4-BE49-F238E27FC236}">
                  <a16:creationId xmlns:a16="http://schemas.microsoft.com/office/drawing/2014/main" id="{983DBD4A-59ED-33E4-2C05-B989D2B07D50}"/>
                </a:ext>
              </a:extLst>
            </p:cNvPr>
            <p:cNvGraphicFramePr>
              <a:graphicFrameLocks noChangeAspect="1"/>
            </p:cNvGraphicFramePr>
            <p:nvPr/>
          </p:nvGraphicFramePr>
          <p:xfrm>
            <a:off x="3370" y="1155"/>
            <a:ext cx="432" cy="429"/>
          </p:xfrm>
          <a:graphic>
            <a:graphicData uri="http://schemas.openxmlformats.org/presentationml/2006/ole">
              <mc:AlternateContent xmlns:mc="http://schemas.openxmlformats.org/markup-compatibility/2006">
                <mc:Choice xmlns:v="urn:schemas-microsoft-com:vml" Requires="v">
                  <p:oleObj name="VISIO" r:id="rId4" imgW="617220" imgH="615696" progId="Visio.Drawing.6">
                    <p:embed/>
                  </p:oleObj>
                </mc:Choice>
                <mc:Fallback>
                  <p:oleObj name="VISIO" r:id="rId4" imgW="617220" imgH="615696" progId="Visio.Drawing.6">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0" y="1155"/>
                          <a:ext cx="4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0" name="Object 7">
              <a:extLst>
                <a:ext uri="{FF2B5EF4-FFF2-40B4-BE49-F238E27FC236}">
                  <a16:creationId xmlns:a16="http://schemas.microsoft.com/office/drawing/2014/main" id="{55E4916C-495D-EA42-BBB2-EF2C5567E728}"/>
                </a:ext>
              </a:extLst>
            </p:cNvPr>
            <p:cNvGraphicFramePr>
              <a:graphicFrameLocks noChangeAspect="1"/>
            </p:cNvGraphicFramePr>
            <p:nvPr/>
          </p:nvGraphicFramePr>
          <p:xfrm>
            <a:off x="3360" y="912"/>
            <a:ext cx="432" cy="355"/>
          </p:xfrm>
          <a:graphic>
            <a:graphicData uri="http://schemas.openxmlformats.org/presentationml/2006/ole">
              <mc:AlternateContent xmlns:mc="http://schemas.openxmlformats.org/markup-compatibility/2006">
                <mc:Choice xmlns:v="urn:schemas-microsoft-com:vml" Requires="v">
                  <p:oleObj name="VISIO" r:id="rId6" imgW="806196" imgH="662940" progId="Visio.Drawing.6">
                    <p:embed/>
                  </p:oleObj>
                </mc:Choice>
                <mc:Fallback>
                  <p:oleObj name="VISIO" r:id="rId6" imgW="806196" imgH="662940" progId="Visio.Drawing.6">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0" y="912"/>
                          <a:ext cx="43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40966" name="Picture 8" descr="http://biomasshub.com/wp-content/uploads/2010/03/ILUC1.jpg">
            <a:extLst>
              <a:ext uri="{FF2B5EF4-FFF2-40B4-BE49-F238E27FC236}">
                <a16:creationId xmlns:a16="http://schemas.microsoft.com/office/drawing/2014/main" id="{92A9EC39-9702-6C4C-83F3-6F02DD322F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7406" y="3788728"/>
            <a:ext cx="21748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1A82EDF6-4623-EF65-4CF9-0CB3AA286B98}"/>
              </a:ext>
            </a:extLst>
          </p:cNvPr>
          <p:cNvSpPr>
            <a:spLocks noGrp="1"/>
          </p:cNvSpPr>
          <p:nvPr>
            <p:ph type="title"/>
          </p:nvPr>
        </p:nvSpPr>
        <p:spPr/>
        <p:txBody>
          <a:bodyPr/>
          <a:lstStyle/>
          <a:p>
            <a:r>
              <a:rPr lang="en-US" altLang="en-US"/>
              <a:t>Classifying Galaxies</a:t>
            </a:r>
          </a:p>
        </p:txBody>
      </p:sp>
      <p:sp>
        <p:nvSpPr>
          <p:cNvPr id="41997" name="Slide Number Placeholder 15">
            <a:extLst>
              <a:ext uri="{FF2B5EF4-FFF2-40B4-BE49-F238E27FC236}">
                <a16:creationId xmlns:a16="http://schemas.microsoft.com/office/drawing/2014/main" id="{1A8A2F5E-5E67-DF92-96FB-DA4346D57408}"/>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C3DF4C13-C541-43EC-81F4-214B57499743}" type="slidenum">
              <a:rPr lang="en-US" altLang="en-US" smtClean="0"/>
              <a:pPr/>
              <a:t>21</a:t>
            </a:fld>
            <a:endParaRPr lang="en-US" altLang="en-US"/>
          </a:p>
        </p:txBody>
      </p:sp>
      <p:pic>
        <p:nvPicPr>
          <p:cNvPr id="41987" name="Picture 3" descr="early">
            <a:extLst>
              <a:ext uri="{FF2B5EF4-FFF2-40B4-BE49-F238E27FC236}">
                <a16:creationId xmlns:a16="http://schemas.microsoft.com/office/drawing/2014/main" id="{0B920162-0581-BFC3-38F4-BC87E0C29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57400"/>
            <a:ext cx="25908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descr="intermediate">
            <a:extLst>
              <a:ext uri="{FF2B5EF4-FFF2-40B4-BE49-F238E27FC236}">
                <a16:creationId xmlns:a16="http://schemas.microsoft.com/office/drawing/2014/main" id="{ECE287FB-9A4D-9544-64AF-95C8A3F32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124200"/>
            <a:ext cx="2590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descr="late">
            <a:extLst>
              <a:ext uri="{FF2B5EF4-FFF2-40B4-BE49-F238E27FC236}">
                <a16:creationId xmlns:a16="http://schemas.microsoft.com/office/drawing/2014/main" id="{7A03519D-4EFE-954E-51B4-6742060FA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4098925"/>
            <a:ext cx="2643188"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6">
            <a:extLst>
              <a:ext uri="{FF2B5EF4-FFF2-40B4-BE49-F238E27FC236}">
                <a16:creationId xmlns:a16="http://schemas.microsoft.com/office/drawing/2014/main" id="{69530584-1EDF-D101-B27A-5EAFE66E2CFF}"/>
              </a:ext>
            </a:extLst>
          </p:cNvPr>
          <p:cNvSpPr txBox="1">
            <a:spLocks noChangeArrowheads="1"/>
          </p:cNvSpPr>
          <p:nvPr/>
        </p:nvSpPr>
        <p:spPr bwMode="auto">
          <a:xfrm>
            <a:off x="2971800" y="1676400"/>
            <a:ext cx="71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i="1">
                <a:latin typeface="Arial" panose="020B0604020202020204" pitchFamily="34" charset="0"/>
              </a:rPr>
              <a:t>Early</a:t>
            </a:r>
            <a:endParaRPr lang="en-US" altLang="en-US" sz="2800">
              <a:latin typeface="Arial" panose="020B0604020202020204" pitchFamily="34" charset="0"/>
            </a:endParaRPr>
          </a:p>
        </p:txBody>
      </p:sp>
      <p:sp>
        <p:nvSpPr>
          <p:cNvPr id="41991" name="Text Box 7">
            <a:extLst>
              <a:ext uri="{FF2B5EF4-FFF2-40B4-BE49-F238E27FC236}">
                <a16:creationId xmlns:a16="http://schemas.microsoft.com/office/drawing/2014/main" id="{156EEF41-C0C4-4F43-FD79-BE250E7FC7E3}"/>
              </a:ext>
            </a:extLst>
          </p:cNvPr>
          <p:cNvSpPr txBox="1">
            <a:spLocks noChangeArrowheads="1"/>
          </p:cNvSpPr>
          <p:nvPr/>
        </p:nvSpPr>
        <p:spPr bwMode="auto">
          <a:xfrm>
            <a:off x="5410200" y="2743200"/>
            <a:ext cx="146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i="1">
                <a:latin typeface="Arial" panose="020B0604020202020204" pitchFamily="34" charset="0"/>
              </a:rPr>
              <a:t>Intermediate</a:t>
            </a:r>
            <a:endParaRPr lang="en-US" altLang="en-US" sz="2400" i="1">
              <a:latin typeface="Arial" panose="020B0604020202020204" pitchFamily="34" charset="0"/>
            </a:endParaRPr>
          </a:p>
        </p:txBody>
      </p:sp>
      <p:sp>
        <p:nvSpPr>
          <p:cNvPr id="41992" name="Text Box 8">
            <a:extLst>
              <a:ext uri="{FF2B5EF4-FFF2-40B4-BE49-F238E27FC236}">
                <a16:creationId xmlns:a16="http://schemas.microsoft.com/office/drawing/2014/main" id="{6EEF826F-5405-008B-DD9F-F434549A8F59}"/>
              </a:ext>
            </a:extLst>
          </p:cNvPr>
          <p:cNvSpPr txBox="1">
            <a:spLocks noChangeArrowheads="1"/>
          </p:cNvSpPr>
          <p:nvPr/>
        </p:nvSpPr>
        <p:spPr bwMode="auto">
          <a:xfrm>
            <a:off x="8686800" y="3733800"/>
            <a:ext cx="65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i="1">
                <a:latin typeface="Arial" panose="020B0604020202020204" pitchFamily="34" charset="0"/>
              </a:rPr>
              <a:t>Late</a:t>
            </a:r>
            <a:endParaRPr lang="en-US" altLang="en-US" sz="2800">
              <a:latin typeface="Arial" panose="020B0604020202020204" pitchFamily="34" charset="0"/>
            </a:endParaRPr>
          </a:p>
        </p:txBody>
      </p:sp>
      <p:sp>
        <p:nvSpPr>
          <p:cNvPr id="41993" name="Text Box 9">
            <a:extLst>
              <a:ext uri="{FF2B5EF4-FFF2-40B4-BE49-F238E27FC236}">
                <a16:creationId xmlns:a16="http://schemas.microsoft.com/office/drawing/2014/main" id="{DC117166-9339-DE68-B6CA-302A6B96B985}"/>
              </a:ext>
            </a:extLst>
          </p:cNvPr>
          <p:cNvSpPr txBox="1">
            <a:spLocks noChangeArrowheads="1"/>
          </p:cNvSpPr>
          <p:nvPr/>
        </p:nvSpPr>
        <p:spPr bwMode="auto">
          <a:xfrm>
            <a:off x="1905000" y="5029200"/>
            <a:ext cx="35179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marL="173038" indent="-173038">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Tahoma" panose="020B0604030504040204" pitchFamily="34" charset="0"/>
              </a:rPr>
              <a:t>Data Size: </a:t>
            </a:r>
          </a:p>
          <a:p>
            <a:pPr>
              <a:spcBef>
                <a:spcPct val="0"/>
              </a:spcBef>
              <a:buFontTx/>
              <a:buChar char="•"/>
            </a:pPr>
            <a:r>
              <a:rPr lang="en-US" altLang="en-US" sz="1600">
                <a:latin typeface="Tahoma" panose="020B0604030504040204" pitchFamily="34" charset="0"/>
              </a:rPr>
              <a:t>72 million stars, 20 million galaxies</a:t>
            </a:r>
          </a:p>
          <a:p>
            <a:pPr>
              <a:spcBef>
                <a:spcPct val="0"/>
              </a:spcBef>
              <a:buFontTx/>
              <a:buChar char="•"/>
            </a:pPr>
            <a:r>
              <a:rPr lang="en-US" altLang="en-US" sz="1600">
                <a:latin typeface="Tahoma" panose="020B0604030504040204" pitchFamily="34" charset="0"/>
              </a:rPr>
              <a:t>Object Catalog: 9 GB</a:t>
            </a:r>
          </a:p>
          <a:p>
            <a:pPr>
              <a:spcBef>
                <a:spcPct val="0"/>
              </a:spcBef>
              <a:buFontTx/>
              <a:buChar char="•"/>
            </a:pPr>
            <a:r>
              <a:rPr lang="en-US" altLang="en-US" sz="1600">
                <a:latin typeface="Tahoma" panose="020B0604030504040204" pitchFamily="34" charset="0"/>
              </a:rPr>
              <a:t>Image Database: 150 GB</a:t>
            </a:r>
            <a:r>
              <a:rPr lang="en-US" altLang="en-US" sz="1800">
                <a:latin typeface="Tahoma" panose="020B0604030504040204" pitchFamily="34" charset="0"/>
              </a:rPr>
              <a:t> </a:t>
            </a:r>
            <a:endParaRPr lang="en-US" altLang="en-US" sz="2400">
              <a:latin typeface="Tahoma" panose="020B0604030504040204" pitchFamily="34" charset="0"/>
            </a:endParaRPr>
          </a:p>
        </p:txBody>
      </p:sp>
      <p:sp>
        <p:nvSpPr>
          <p:cNvPr id="41994" name="Text Box 10">
            <a:extLst>
              <a:ext uri="{FF2B5EF4-FFF2-40B4-BE49-F238E27FC236}">
                <a16:creationId xmlns:a16="http://schemas.microsoft.com/office/drawing/2014/main" id="{A6837EBE-C3BA-446F-5949-C759125B1C08}"/>
              </a:ext>
            </a:extLst>
          </p:cNvPr>
          <p:cNvSpPr txBox="1">
            <a:spLocks noChangeArrowheads="1"/>
          </p:cNvSpPr>
          <p:nvPr/>
        </p:nvSpPr>
        <p:spPr bwMode="auto">
          <a:xfrm>
            <a:off x="5105400" y="1676400"/>
            <a:ext cx="251618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173038" indent="-173038">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Tahoma" panose="020B0604030504040204" pitchFamily="34" charset="0"/>
              </a:rPr>
              <a:t>Class: </a:t>
            </a:r>
          </a:p>
          <a:p>
            <a:pPr>
              <a:spcBef>
                <a:spcPct val="0"/>
              </a:spcBef>
              <a:buFontTx/>
              <a:buChar char="•"/>
            </a:pPr>
            <a:r>
              <a:rPr lang="en-US" altLang="en-US" sz="1600">
                <a:latin typeface="Tahoma" panose="020B0604030504040204" pitchFamily="34" charset="0"/>
              </a:rPr>
              <a:t>Stages of Formation</a:t>
            </a:r>
            <a:endParaRPr lang="en-US" altLang="en-US" sz="1800">
              <a:latin typeface="Tahoma" panose="020B0604030504040204" pitchFamily="34" charset="0"/>
            </a:endParaRPr>
          </a:p>
        </p:txBody>
      </p:sp>
      <p:sp>
        <p:nvSpPr>
          <p:cNvPr id="41995" name="Text Box 11">
            <a:extLst>
              <a:ext uri="{FF2B5EF4-FFF2-40B4-BE49-F238E27FC236}">
                <a16:creationId xmlns:a16="http://schemas.microsoft.com/office/drawing/2014/main" id="{13763FA0-8893-5FB8-0C09-E404218562C2}"/>
              </a:ext>
            </a:extLst>
          </p:cNvPr>
          <p:cNvSpPr txBox="1">
            <a:spLocks noChangeArrowheads="1"/>
          </p:cNvSpPr>
          <p:nvPr/>
        </p:nvSpPr>
        <p:spPr bwMode="auto">
          <a:xfrm>
            <a:off x="7777163" y="1671638"/>
            <a:ext cx="2890837"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173038" indent="-173038">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Tahoma" panose="020B0604030504040204" pitchFamily="34" charset="0"/>
              </a:rPr>
              <a:t>Attributes:</a:t>
            </a:r>
          </a:p>
          <a:p>
            <a:pPr>
              <a:spcBef>
                <a:spcPct val="0"/>
              </a:spcBef>
              <a:buFontTx/>
              <a:buChar char="•"/>
            </a:pPr>
            <a:r>
              <a:rPr lang="en-US" altLang="en-US" sz="1600">
                <a:latin typeface="Tahoma" panose="020B0604030504040204" pitchFamily="34" charset="0"/>
              </a:rPr>
              <a:t>Image features, </a:t>
            </a:r>
          </a:p>
          <a:p>
            <a:pPr>
              <a:spcBef>
                <a:spcPct val="0"/>
              </a:spcBef>
              <a:buFontTx/>
              <a:buChar char="•"/>
            </a:pPr>
            <a:r>
              <a:rPr lang="en-US" altLang="en-US" sz="1600">
                <a:latin typeface="Tahoma" panose="020B0604030504040204" pitchFamily="34" charset="0"/>
              </a:rPr>
              <a:t>Characteristics of light waves received, etc.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D2AFC8B-C1D5-443F-896E-3070281C7557}"/>
              </a:ext>
            </a:extLst>
          </p:cNvPr>
          <p:cNvSpPr>
            <a:spLocks noGrp="1"/>
          </p:cNvSpPr>
          <p:nvPr>
            <p:ph type="title"/>
          </p:nvPr>
        </p:nvSpPr>
        <p:spPr/>
        <p:txBody>
          <a:bodyPr/>
          <a:lstStyle/>
          <a:p>
            <a:r>
              <a:rPr lang="en-US" altLang="en-US"/>
              <a:t>Regresión
</a:t>
            </a:r>
          </a:p>
        </p:txBody>
      </p:sp>
      <p:sp>
        <p:nvSpPr>
          <p:cNvPr id="43011" name="Rectangle 3">
            <a:extLst>
              <a:ext uri="{FF2B5EF4-FFF2-40B4-BE49-F238E27FC236}">
                <a16:creationId xmlns:a16="http://schemas.microsoft.com/office/drawing/2014/main" id="{73CBB5E4-952B-51B4-985F-9114490C8BAA}"/>
              </a:ext>
            </a:extLst>
          </p:cNvPr>
          <p:cNvSpPr>
            <a:spLocks noGrp="1"/>
          </p:cNvSpPr>
          <p:nvPr>
            <p:ph idx="1"/>
          </p:nvPr>
        </p:nvSpPr>
        <p:spPr/>
        <p:txBody>
          <a:bodyPr/>
          <a:lstStyle/>
          <a:p>
            <a:r>
              <a:rPr lang="es-ES" altLang="en-US"/>
              <a:t>Predecir un valor de una variable de valores continuos determinada en función de los valores de otras variables, suponiendo un modelo lineal o no lineal de dependencia.
Ampliamente estudiado en estadística, campos de red neuronal.</a:t>
            </a:r>
            <a:endParaRPr lang="en-US" altLang="en-US"/>
          </a:p>
          <a:p>
            <a:r>
              <a:rPr lang="en-US" altLang="en-US"/>
              <a:t>Ejemplos:</a:t>
            </a:r>
          </a:p>
          <a:p>
            <a:pPr lvl="1"/>
            <a:r>
              <a:rPr lang="es-ES" altLang="en-US"/>
              <a:t>Predecir los importes de ventas de los nuevos productos en función de los gastos.
Predicción de velocidades de viento en función de la temperatura, humedad, presión del aire, etc.
Predicción de series temporales de índices bursátiles.</a:t>
            </a:r>
            <a:endParaRPr lang="en-US" altLang="en-US"/>
          </a:p>
        </p:txBody>
      </p:sp>
      <p:sp>
        <p:nvSpPr>
          <p:cNvPr id="43012" name="Slide Number Placeholder 6">
            <a:extLst>
              <a:ext uri="{FF2B5EF4-FFF2-40B4-BE49-F238E27FC236}">
                <a16:creationId xmlns:a16="http://schemas.microsoft.com/office/drawing/2014/main" id="{A8F90B74-BFCF-9333-7976-2F18112B57D0}"/>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0BA481F4-AC9D-488E-978B-9C78AD83BB54}"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F32C3482-A2E4-B549-1068-B9219D815507}"/>
              </a:ext>
            </a:extLst>
          </p:cNvPr>
          <p:cNvSpPr>
            <a:spLocks noGrp="1"/>
          </p:cNvSpPr>
          <p:nvPr>
            <p:ph type="title"/>
          </p:nvPr>
        </p:nvSpPr>
        <p:spPr/>
        <p:txBody>
          <a:bodyPr/>
          <a:lstStyle/>
          <a:p>
            <a:r>
              <a:rPr lang="es-ES" dirty="0" err="1"/>
              <a:t>Clustering</a:t>
            </a:r>
            <a:endParaRPr lang="es-CL" dirty="0"/>
          </a:p>
        </p:txBody>
      </p:sp>
      <p:sp>
        <p:nvSpPr>
          <p:cNvPr id="45058" name="Rectangle 3">
            <a:extLst>
              <a:ext uri="{FF2B5EF4-FFF2-40B4-BE49-F238E27FC236}">
                <a16:creationId xmlns:a16="http://schemas.microsoft.com/office/drawing/2014/main" id="{7D86D549-0E3C-750E-E128-B14439A7A20C}"/>
              </a:ext>
            </a:extLst>
          </p:cNvPr>
          <p:cNvSpPr>
            <a:spLocks noGrp="1"/>
          </p:cNvSpPr>
          <p:nvPr>
            <p:ph idx="1"/>
          </p:nvPr>
        </p:nvSpPr>
        <p:spPr/>
        <p:txBody>
          <a:bodyPr/>
          <a:lstStyle/>
          <a:p>
            <a:r>
              <a:rPr lang="es-ES" altLang="en-US"/>
              <a:t>Encontrar grupos de objetos de tal manera que los objetos de un grupo sean similares (o relacionados) entre sí y diferentes de (o no relacionados con) los objetos de otros grupos</a:t>
            </a:r>
            <a:endParaRPr lang="en-US" altLang="en-US"/>
          </a:p>
        </p:txBody>
      </p:sp>
      <p:sp>
        <p:nvSpPr>
          <p:cNvPr id="45064" name="Slide Number Placeholder 43">
            <a:extLst>
              <a:ext uri="{FF2B5EF4-FFF2-40B4-BE49-F238E27FC236}">
                <a16:creationId xmlns:a16="http://schemas.microsoft.com/office/drawing/2014/main" id="{FDCB4146-9DA7-4759-97CA-7D02A5698D17}"/>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F30F6165-2AA6-4021-A33A-365328D4A2F2}" type="slidenum">
              <a:rPr lang="en-US" altLang="en-US" smtClean="0"/>
              <a:pPr/>
              <a:t>23</a:t>
            </a:fld>
            <a:endParaRPr lang="en-US" altLang="en-US"/>
          </a:p>
        </p:txBody>
      </p:sp>
      <p:grpSp>
        <p:nvGrpSpPr>
          <p:cNvPr id="45059" name="Group 4">
            <a:extLst>
              <a:ext uri="{FF2B5EF4-FFF2-40B4-BE49-F238E27FC236}">
                <a16:creationId xmlns:a16="http://schemas.microsoft.com/office/drawing/2014/main" id="{A590B4A0-603C-DB45-D6C4-E697679817E5}"/>
              </a:ext>
            </a:extLst>
          </p:cNvPr>
          <p:cNvGrpSpPr>
            <a:grpSpLocks/>
          </p:cNvGrpSpPr>
          <p:nvPr/>
        </p:nvGrpSpPr>
        <p:grpSpPr bwMode="auto">
          <a:xfrm>
            <a:off x="4800600" y="3570288"/>
            <a:ext cx="3048000" cy="2678112"/>
            <a:chOff x="2160" y="2544"/>
            <a:chExt cx="1920" cy="1687"/>
          </a:xfrm>
        </p:grpSpPr>
        <p:sp>
          <p:nvSpPr>
            <p:cNvPr id="45072" name="Line 5">
              <a:extLst>
                <a:ext uri="{FF2B5EF4-FFF2-40B4-BE49-F238E27FC236}">
                  <a16:creationId xmlns:a16="http://schemas.microsoft.com/office/drawing/2014/main" id="{92F11C71-D45B-D789-7407-7A85683AE69D}"/>
                </a:ext>
              </a:extLst>
            </p:cNvPr>
            <p:cNvSpPr>
              <a:spLocks noChangeShapeType="1"/>
            </p:cNvSpPr>
            <p:nvPr/>
          </p:nvSpPr>
          <p:spPr bwMode="auto">
            <a:xfrm>
              <a:off x="2736" y="2544"/>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CL"/>
            </a:p>
          </p:txBody>
        </p:sp>
        <p:sp>
          <p:nvSpPr>
            <p:cNvPr id="45073" name="Line 6">
              <a:extLst>
                <a:ext uri="{FF2B5EF4-FFF2-40B4-BE49-F238E27FC236}">
                  <a16:creationId xmlns:a16="http://schemas.microsoft.com/office/drawing/2014/main" id="{40DD6025-98AF-6423-443B-F6FE938070C7}"/>
                </a:ext>
              </a:extLst>
            </p:cNvPr>
            <p:cNvSpPr>
              <a:spLocks noChangeShapeType="1"/>
            </p:cNvSpPr>
            <p:nvPr/>
          </p:nvSpPr>
          <p:spPr bwMode="auto">
            <a:xfrm>
              <a:off x="2736" y="369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CL"/>
            </a:p>
          </p:txBody>
        </p:sp>
        <p:sp>
          <p:nvSpPr>
            <p:cNvPr id="45074" name="Freeform 7">
              <a:extLst>
                <a:ext uri="{FF2B5EF4-FFF2-40B4-BE49-F238E27FC236}">
                  <a16:creationId xmlns:a16="http://schemas.microsoft.com/office/drawing/2014/main" id="{7CDEACE6-90C5-6D7F-DBCE-8D4179BC9B91}"/>
                </a:ext>
              </a:extLst>
            </p:cNvPr>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CL"/>
            </a:p>
          </p:txBody>
        </p:sp>
        <p:sp>
          <p:nvSpPr>
            <p:cNvPr id="45075" name="AutoShape 8">
              <a:extLst>
                <a:ext uri="{FF2B5EF4-FFF2-40B4-BE49-F238E27FC236}">
                  <a16:creationId xmlns:a16="http://schemas.microsoft.com/office/drawing/2014/main" id="{56F4D95D-931B-6A82-F4B3-B7285995BC37}"/>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76" name="AutoShape 9">
              <a:extLst>
                <a:ext uri="{FF2B5EF4-FFF2-40B4-BE49-F238E27FC236}">
                  <a16:creationId xmlns:a16="http://schemas.microsoft.com/office/drawing/2014/main" id="{E5644643-B70C-4ED4-D697-8A072564476A}"/>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77" name="AutoShape 10">
              <a:extLst>
                <a:ext uri="{FF2B5EF4-FFF2-40B4-BE49-F238E27FC236}">
                  <a16:creationId xmlns:a16="http://schemas.microsoft.com/office/drawing/2014/main" id="{7A4F7DAA-1C14-1FA1-3B45-AC27B16E1955}"/>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78" name="AutoShape 11">
              <a:extLst>
                <a:ext uri="{FF2B5EF4-FFF2-40B4-BE49-F238E27FC236}">
                  <a16:creationId xmlns:a16="http://schemas.microsoft.com/office/drawing/2014/main" id="{7CF2965E-E3A0-8855-E4A0-B8A9D1744CC4}"/>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79" name="AutoShape 12">
              <a:extLst>
                <a:ext uri="{FF2B5EF4-FFF2-40B4-BE49-F238E27FC236}">
                  <a16:creationId xmlns:a16="http://schemas.microsoft.com/office/drawing/2014/main" id="{CD9A1678-13CC-B0FA-CD3C-2253845A7C05}"/>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0" name="AutoShape 13">
              <a:extLst>
                <a:ext uri="{FF2B5EF4-FFF2-40B4-BE49-F238E27FC236}">
                  <a16:creationId xmlns:a16="http://schemas.microsoft.com/office/drawing/2014/main" id="{C015D635-DCD2-0000-36FB-CDE172F8E8AE}"/>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1" name="AutoShape 14">
              <a:extLst>
                <a:ext uri="{FF2B5EF4-FFF2-40B4-BE49-F238E27FC236}">
                  <a16:creationId xmlns:a16="http://schemas.microsoft.com/office/drawing/2014/main" id="{82EEE140-3427-64FA-7FD3-1A1BE4641D9F}"/>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2" name="AutoShape 15">
              <a:extLst>
                <a:ext uri="{FF2B5EF4-FFF2-40B4-BE49-F238E27FC236}">
                  <a16:creationId xmlns:a16="http://schemas.microsoft.com/office/drawing/2014/main" id="{0C38AB67-6D87-7CEC-017D-2F9F3B9DB95A}"/>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3" name="AutoShape 16">
              <a:extLst>
                <a:ext uri="{FF2B5EF4-FFF2-40B4-BE49-F238E27FC236}">
                  <a16:creationId xmlns:a16="http://schemas.microsoft.com/office/drawing/2014/main" id="{775E98E9-0F90-DE7B-00B5-8954DA8A4456}"/>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4" name="AutoShape 17">
              <a:extLst>
                <a:ext uri="{FF2B5EF4-FFF2-40B4-BE49-F238E27FC236}">
                  <a16:creationId xmlns:a16="http://schemas.microsoft.com/office/drawing/2014/main" id="{ECBC5B0A-98E3-BCAA-3538-0AF7D988B815}"/>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5" name="AutoShape 18">
              <a:extLst>
                <a:ext uri="{FF2B5EF4-FFF2-40B4-BE49-F238E27FC236}">
                  <a16:creationId xmlns:a16="http://schemas.microsoft.com/office/drawing/2014/main" id="{02BA5368-1E57-A3A4-42E6-50438AEEC10F}"/>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6" name="AutoShape 19">
              <a:extLst>
                <a:ext uri="{FF2B5EF4-FFF2-40B4-BE49-F238E27FC236}">
                  <a16:creationId xmlns:a16="http://schemas.microsoft.com/office/drawing/2014/main" id="{579D81E0-57B5-E57A-8D0D-BD5BFB8CF0F3}"/>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7" name="AutoShape 20">
              <a:extLst>
                <a:ext uri="{FF2B5EF4-FFF2-40B4-BE49-F238E27FC236}">
                  <a16:creationId xmlns:a16="http://schemas.microsoft.com/office/drawing/2014/main" id="{946926A6-E5A4-7923-1BA4-46B77B044811}"/>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8" name="AutoShape 21">
              <a:extLst>
                <a:ext uri="{FF2B5EF4-FFF2-40B4-BE49-F238E27FC236}">
                  <a16:creationId xmlns:a16="http://schemas.microsoft.com/office/drawing/2014/main" id="{D774BDE9-9DBD-8479-3CFA-60FBF24FCA37}"/>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89" name="AutoShape 22">
              <a:extLst>
                <a:ext uri="{FF2B5EF4-FFF2-40B4-BE49-F238E27FC236}">
                  <a16:creationId xmlns:a16="http://schemas.microsoft.com/office/drawing/2014/main" id="{C7AC5D4B-749D-6A7C-8B04-30C1E058CF2A}"/>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90" name="AutoShape 23">
              <a:extLst>
                <a:ext uri="{FF2B5EF4-FFF2-40B4-BE49-F238E27FC236}">
                  <a16:creationId xmlns:a16="http://schemas.microsoft.com/office/drawing/2014/main" id="{B3C958EF-8A19-7FC4-2DB7-C6FD0289D4AA}"/>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91" name="AutoShape 24">
              <a:extLst>
                <a:ext uri="{FF2B5EF4-FFF2-40B4-BE49-F238E27FC236}">
                  <a16:creationId xmlns:a16="http://schemas.microsoft.com/office/drawing/2014/main" id="{C215A992-07C7-8AD1-7C90-FDCD6EE3F090}"/>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92" name="AutoShape 25">
              <a:extLst>
                <a:ext uri="{FF2B5EF4-FFF2-40B4-BE49-F238E27FC236}">
                  <a16:creationId xmlns:a16="http://schemas.microsoft.com/office/drawing/2014/main" id="{39268EFC-6F89-5814-8702-A14FECFB3001}"/>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93" name="AutoShape 26">
              <a:extLst>
                <a:ext uri="{FF2B5EF4-FFF2-40B4-BE49-F238E27FC236}">
                  <a16:creationId xmlns:a16="http://schemas.microsoft.com/office/drawing/2014/main" id="{8BE89415-F8A0-5A40-5BB7-0A82D5E377E7}"/>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94" name="AutoShape 27">
              <a:extLst>
                <a:ext uri="{FF2B5EF4-FFF2-40B4-BE49-F238E27FC236}">
                  <a16:creationId xmlns:a16="http://schemas.microsoft.com/office/drawing/2014/main" id="{FB84FEDF-DD21-2590-6109-AC5CAAAF594D}"/>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95" name="AutoShape 28">
              <a:extLst>
                <a:ext uri="{FF2B5EF4-FFF2-40B4-BE49-F238E27FC236}">
                  <a16:creationId xmlns:a16="http://schemas.microsoft.com/office/drawing/2014/main" id="{BA7B4E3E-DD7E-B83C-6400-027826A98095}"/>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96" name="AutoShape 29">
              <a:extLst>
                <a:ext uri="{FF2B5EF4-FFF2-40B4-BE49-F238E27FC236}">
                  <a16:creationId xmlns:a16="http://schemas.microsoft.com/office/drawing/2014/main" id="{905D3B29-0B2D-9E97-6362-C77260AB5C78}"/>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97" name="AutoShape 30">
              <a:extLst>
                <a:ext uri="{FF2B5EF4-FFF2-40B4-BE49-F238E27FC236}">
                  <a16:creationId xmlns:a16="http://schemas.microsoft.com/office/drawing/2014/main" id="{45D94A74-6598-F503-4A30-A1D109885F67}"/>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grpSp>
      <p:grpSp>
        <p:nvGrpSpPr>
          <p:cNvPr id="3" name="Group 31">
            <a:extLst>
              <a:ext uri="{FF2B5EF4-FFF2-40B4-BE49-F238E27FC236}">
                <a16:creationId xmlns:a16="http://schemas.microsoft.com/office/drawing/2014/main" id="{B0390D20-2866-7404-7BDC-904AE508135E}"/>
              </a:ext>
            </a:extLst>
          </p:cNvPr>
          <p:cNvGrpSpPr>
            <a:grpSpLocks/>
          </p:cNvGrpSpPr>
          <p:nvPr/>
        </p:nvGrpSpPr>
        <p:grpSpPr bwMode="auto">
          <a:xfrm>
            <a:off x="6781800" y="2667000"/>
            <a:ext cx="3048000" cy="2514600"/>
            <a:chOff x="3312" y="1584"/>
            <a:chExt cx="1920" cy="1584"/>
          </a:xfrm>
        </p:grpSpPr>
        <p:sp>
          <p:nvSpPr>
            <p:cNvPr id="45070" name="Line 32">
              <a:extLst>
                <a:ext uri="{FF2B5EF4-FFF2-40B4-BE49-F238E27FC236}">
                  <a16:creationId xmlns:a16="http://schemas.microsoft.com/office/drawing/2014/main" id="{2C3DDB15-9312-FDD8-A828-097D40373961}"/>
                </a:ext>
              </a:extLst>
            </p:cNvPr>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s-CL"/>
            </a:p>
          </p:txBody>
        </p:sp>
        <p:sp>
          <p:nvSpPr>
            <p:cNvPr id="45071" name="AutoShape 33">
              <a:extLst>
                <a:ext uri="{FF2B5EF4-FFF2-40B4-BE49-F238E27FC236}">
                  <a16:creationId xmlns:a16="http://schemas.microsoft.com/office/drawing/2014/main" id="{1A2D518E-C470-497D-F842-8122E5B01BF3}"/>
                </a:ext>
              </a:extLst>
            </p:cNvPr>
            <p:cNvSpPr>
              <a:spLocks noChangeArrowheads="1"/>
            </p:cNvSpPr>
            <p:nvPr/>
          </p:nvSpPr>
          <p:spPr bwMode="auto">
            <a:xfrm>
              <a:off x="3984" y="1584"/>
              <a:ext cx="1248" cy="672"/>
            </a:xfrm>
            <a:prstGeom prst="wedgeRectCallout">
              <a:avLst>
                <a:gd name="adj1" fmla="val -93509"/>
                <a:gd name="adj2" fmla="val 150894"/>
              </a:avLst>
            </a:prstGeom>
            <a:solidFill>
              <a:srgbClr val="00FFFF"/>
            </a:solidFill>
            <a:ln w="25400">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50000"/>
                </a:spcBef>
                <a:buFontTx/>
                <a:buNone/>
              </a:pPr>
              <a:r>
                <a:rPr lang="es-ES" altLang="en-US" sz="2000">
                  <a:latin typeface="Tahoma" panose="020B0604030504040204" pitchFamily="34" charset="0"/>
                </a:rPr>
                <a:t>Las distancias entre clústeres se maximizan
</a:t>
              </a:r>
              <a:endParaRPr lang="en-US" altLang="en-US" sz="2000">
                <a:latin typeface="Tahoma" panose="020B0604030504040204" pitchFamily="34" charset="0"/>
              </a:endParaRPr>
            </a:p>
          </p:txBody>
        </p:sp>
      </p:grpSp>
      <p:grpSp>
        <p:nvGrpSpPr>
          <p:cNvPr id="4" name="Group 34">
            <a:extLst>
              <a:ext uri="{FF2B5EF4-FFF2-40B4-BE49-F238E27FC236}">
                <a16:creationId xmlns:a16="http://schemas.microsoft.com/office/drawing/2014/main" id="{4CA21378-FEB4-423F-2468-7FA216D275EA}"/>
              </a:ext>
            </a:extLst>
          </p:cNvPr>
          <p:cNvGrpSpPr>
            <a:grpSpLocks/>
          </p:cNvGrpSpPr>
          <p:nvPr/>
        </p:nvGrpSpPr>
        <p:grpSpPr bwMode="auto">
          <a:xfrm>
            <a:off x="4419600" y="3657600"/>
            <a:ext cx="3276600" cy="2286000"/>
            <a:chOff x="1824" y="2208"/>
            <a:chExt cx="2064" cy="1440"/>
          </a:xfrm>
        </p:grpSpPr>
        <p:sp>
          <p:nvSpPr>
            <p:cNvPr id="45067" name="Oval 35">
              <a:extLst>
                <a:ext uri="{FF2B5EF4-FFF2-40B4-BE49-F238E27FC236}">
                  <a16:creationId xmlns:a16="http://schemas.microsoft.com/office/drawing/2014/main" id="{3B147FCC-7EE8-A740-1339-0FA367233133}"/>
                </a:ext>
              </a:extLst>
            </p:cNvPr>
            <p:cNvSpPr>
              <a:spLocks noChangeArrowheads="1"/>
            </p:cNvSpPr>
            <p:nvPr/>
          </p:nvSpPr>
          <p:spPr bwMode="auto">
            <a:xfrm>
              <a:off x="1824" y="2592"/>
              <a:ext cx="816" cy="72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68" name="Oval 36">
              <a:extLst>
                <a:ext uri="{FF2B5EF4-FFF2-40B4-BE49-F238E27FC236}">
                  <a16:creationId xmlns:a16="http://schemas.microsoft.com/office/drawing/2014/main" id="{35DBA184-1928-F81D-89C4-B4E711D16E41}"/>
                </a:ext>
              </a:extLst>
            </p:cNvPr>
            <p:cNvSpPr>
              <a:spLocks noChangeArrowheads="1"/>
            </p:cNvSpPr>
            <p:nvPr/>
          </p:nvSpPr>
          <p:spPr bwMode="auto">
            <a:xfrm>
              <a:off x="2928" y="2208"/>
              <a:ext cx="720" cy="624"/>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sp>
          <p:nvSpPr>
            <p:cNvPr id="45069" name="Oval 37">
              <a:extLst>
                <a:ext uri="{FF2B5EF4-FFF2-40B4-BE49-F238E27FC236}">
                  <a16:creationId xmlns:a16="http://schemas.microsoft.com/office/drawing/2014/main" id="{A609CA91-01E7-A81E-1123-F528C76F32B9}"/>
                </a:ext>
              </a:extLst>
            </p:cNvPr>
            <p:cNvSpPr>
              <a:spLocks noChangeArrowheads="1"/>
            </p:cNvSpPr>
            <p:nvPr/>
          </p:nvSpPr>
          <p:spPr bwMode="auto">
            <a:xfrm>
              <a:off x="3216" y="3024"/>
              <a:ext cx="672" cy="624"/>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grpSp>
      <p:grpSp>
        <p:nvGrpSpPr>
          <p:cNvPr id="5" name="Group 38">
            <a:extLst>
              <a:ext uri="{FF2B5EF4-FFF2-40B4-BE49-F238E27FC236}">
                <a16:creationId xmlns:a16="http://schemas.microsoft.com/office/drawing/2014/main" id="{0448EC81-2F9C-D96B-6A73-4BEDA2DDCE14}"/>
              </a:ext>
            </a:extLst>
          </p:cNvPr>
          <p:cNvGrpSpPr>
            <a:grpSpLocks/>
          </p:cNvGrpSpPr>
          <p:nvPr/>
        </p:nvGrpSpPr>
        <p:grpSpPr bwMode="auto">
          <a:xfrm>
            <a:off x="2819400" y="2971800"/>
            <a:ext cx="2286000" cy="1676400"/>
            <a:chOff x="816" y="1776"/>
            <a:chExt cx="1440" cy="1056"/>
          </a:xfrm>
        </p:grpSpPr>
        <p:sp>
          <p:nvSpPr>
            <p:cNvPr id="45065" name="Line 39">
              <a:extLst>
                <a:ext uri="{FF2B5EF4-FFF2-40B4-BE49-F238E27FC236}">
                  <a16:creationId xmlns:a16="http://schemas.microsoft.com/office/drawing/2014/main" id="{9520937B-5DEA-D757-2655-14510AB72C92}"/>
                </a:ext>
              </a:extLst>
            </p:cNvPr>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s-CL"/>
            </a:p>
          </p:txBody>
        </p:sp>
        <p:sp>
          <p:nvSpPr>
            <p:cNvPr id="45066" name="AutoShape 40">
              <a:extLst>
                <a:ext uri="{FF2B5EF4-FFF2-40B4-BE49-F238E27FC236}">
                  <a16:creationId xmlns:a16="http://schemas.microsoft.com/office/drawing/2014/main" id="{4EAEEA48-934A-C597-DA4D-86BBAF4AE541}"/>
                </a:ext>
              </a:extLst>
            </p:cNvPr>
            <p:cNvSpPr>
              <a:spLocks noChangeArrowheads="1"/>
            </p:cNvSpPr>
            <p:nvPr/>
          </p:nvSpPr>
          <p:spPr bwMode="auto">
            <a:xfrm>
              <a:off x="816" y="1776"/>
              <a:ext cx="1248" cy="672"/>
            </a:xfrm>
            <a:prstGeom prst="wedgeRectCallout">
              <a:avLst>
                <a:gd name="adj1" fmla="val 56250"/>
                <a:gd name="adj2" fmla="val 92856"/>
              </a:avLst>
            </a:prstGeom>
            <a:solidFill>
              <a:srgbClr val="00FFFF"/>
            </a:solidFill>
            <a:ln w="25400">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50000"/>
                </a:spcBef>
                <a:buFontTx/>
                <a:buNone/>
              </a:pPr>
              <a:r>
                <a:rPr lang="en-US" altLang="en-US" sz="2000">
                  <a:latin typeface="Tahoma" panose="020B0604030504040204" pitchFamily="34" charset="0"/>
                </a:rPr>
                <a:t>Las distancias intra-cluster se minimizan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7">
            <a:extLst>
              <a:ext uri="{FF2B5EF4-FFF2-40B4-BE49-F238E27FC236}">
                <a16:creationId xmlns:a16="http://schemas.microsoft.com/office/drawing/2014/main" id="{0398DAE8-9D7E-1B9A-8743-52C8420CBF0A}"/>
              </a:ext>
            </a:extLst>
          </p:cNvPr>
          <p:cNvSpPr>
            <a:spLocks noGrp="1"/>
          </p:cNvSpPr>
          <p:nvPr>
            <p:ph type="title"/>
          </p:nvPr>
        </p:nvSpPr>
        <p:spPr>
          <a:xfrm>
            <a:off x="548216" y="999432"/>
            <a:ext cx="11040533" cy="533400"/>
          </a:xfrm>
        </p:spPr>
        <p:txBody>
          <a:bodyPr>
            <a:normAutofit fontScale="90000"/>
          </a:bodyPr>
          <a:lstStyle/>
          <a:p>
            <a:r>
              <a:rPr lang="es-ES" altLang="en-US" dirty="0"/>
              <a:t>Aplicaciones de clústeres</a:t>
            </a:r>
            <a:endParaRPr lang="en-US" altLang="en-US" dirty="0"/>
          </a:p>
        </p:txBody>
      </p:sp>
      <p:sp>
        <p:nvSpPr>
          <p:cNvPr id="34818" name="Text Box 3">
            <a:extLst>
              <a:ext uri="{FF2B5EF4-FFF2-40B4-BE49-F238E27FC236}">
                <a16:creationId xmlns:a16="http://schemas.microsoft.com/office/drawing/2014/main" id="{F36006CC-928F-523B-16D9-CC1D1DF38B32}"/>
              </a:ext>
            </a:extLst>
          </p:cNvPr>
          <p:cNvSpPr>
            <a:spLocks noGrp="1" noChangeArrowheads="1"/>
          </p:cNvSpPr>
          <p:nvPr>
            <p:ph type="body" sz="half" idx="1"/>
          </p:nvPr>
        </p:nvSpPr>
        <p:spPr>
          <a:xfrm>
            <a:off x="548217" y="1894788"/>
            <a:ext cx="5444067" cy="4429812"/>
          </a:xfrm>
        </p:spPr>
        <p:txBody>
          <a:bodyPr/>
          <a:lstStyle/>
          <a:p>
            <a:r>
              <a:rPr lang="en-US" altLang="en-US" dirty="0" err="1"/>
              <a:t>Comprensión</a:t>
            </a:r>
            <a:endParaRPr lang="en-US" altLang="en-US" dirty="0"/>
          </a:p>
          <a:p>
            <a:pPr lvl="1"/>
            <a:r>
              <a:rPr lang="es-ES" altLang="en-US" dirty="0"/>
              <a:t>Elaboración de perfiles personalizados para marketing dirigido 
Documentos relacionados con el grupo para la navegación 
Agrupa genes y proteínas que tienen una funcionalidad similar
Acciones del grupo con fluctuaciones de precios similares</a:t>
            </a:r>
          </a:p>
          <a:p>
            <a:r>
              <a:rPr lang="en-US" altLang="en-US" dirty="0" err="1"/>
              <a:t>Resumen</a:t>
            </a:r>
            <a:endParaRPr lang="en-US" altLang="en-US" dirty="0"/>
          </a:p>
          <a:p>
            <a:pPr lvl="1"/>
            <a:r>
              <a:rPr lang="es-ES" altLang="en-US" dirty="0"/>
              <a:t>Reducir el tamaño de grandes conjuntos de datos</a:t>
            </a:r>
            <a:endParaRPr lang="en-US" altLang="en-US" dirty="0"/>
          </a:p>
          <a:p>
            <a:endParaRPr lang="en-US" altLang="en-US" dirty="0"/>
          </a:p>
        </p:txBody>
      </p:sp>
      <p:sp>
        <p:nvSpPr>
          <p:cNvPr id="46089" name="Slide Number Placeholder 3">
            <a:extLst>
              <a:ext uri="{FF2B5EF4-FFF2-40B4-BE49-F238E27FC236}">
                <a16:creationId xmlns:a16="http://schemas.microsoft.com/office/drawing/2014/main" id="{15E25235-1940-2771-E91E-095A2549FBC7}"/>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BB84ABFB-9FD5-462E-8468-43BB16CC6F46}" type="slidenum">
              <a:rPr lang="en-US" altLang="en-US" smtClean="0"/>
              <a:pPr/>
              <a:t>24</a:t>
            </a:fld>
            <a:endParaRPr lang="en-US" altLang="en-US"/>
          </a:p>
        </p:txBody>
      </p:sp>
      <p:grpSp>
        <p:nvGrpSpPr>
          <p:cNvPr id="46084" name="Group 16">
            <a:extLst>
              <a:ext uri="{FF2B5EF4-FFF2-40B4-BE49-F238E27FC236}">
                <a16:creationId xmlns:a16="http://schemas.microsoft.com/office/drawing/2014/main" id="{43EDABAA-697A-9E56-FFA4-0A1D6D5A2076}"/>
              </a:ext>
            </a:extLst>
          </p:cNvPr>
          <p:cNvGrpSpPr>
            <a:grpSpLocks noChangeAspect="1"/>
          </p:cNvGrpSpPr>
          <p:nvPr/>
        </p:nvGrpSpPr>
        <p:grpSpPr bwMode="auto">
          <a:xfrm>
            <a:off x="6555970" y="4269827"/>
            <a:ext cx="3549650" cy="2011363"/>
            <a:chOff x="2009" y="2256"/>
            <a:chExt cx="3559" cy="2017"/>
          </a:xfrm>
        </p:grpSpPr>
        <p:grpSp>
          <p:nvGrpSpPr>
            <p:cNvPr id="46090" name="Group 9">
              <a:extLst>
                <a:ext uri="{FF2B5EF4-FFF2-40B4-BE49-F238E27FC236}">
                  <a16:creationId xmlns:a16="http://schemas.microsoft.com/office/drawing/2014/main" id="{AF37F67E-7091-F00B-9C0B-215FC3816684}"/>
                </a:ext>
              </a:extLst>
            </p:cNvPr>
            <p:cNvGrpSpPr>
              <a:grpSpLocks noChangeAspect="1"/>
            </p:cNvGrpSpPr>
            <p:nvPr/>
          </p:nvGrpSpPr>
          <p:grpSpPr bwMode="auto">
            <a:xfrm>
              <a:off x="2009" y="2256"/>
              <a:ext cx="3222" cy="2017"/>
              <a:chOff x="-459" y="768"/>
              <a:chExt cx="5067" cy="3171"/>
            </a:xfrm>
          </p:grpSpPr>
          <p:pic>
            <p:nvPicPr>
              <p:cNvPr id="46092" name="Picture 10">
                <a:extLst>
                  <a:ext uri="{FF2B5EF4-FFF2-40B4-BE49-F238E27FC236}">
                    <a16:creationId xmlns:a16="http://schemas.microsoft.com/office/drawing/2014/main" id="{DEE44CE2-D2EC-8843-0D93-E2BC9F9F6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 y="768"/>
                <a:ext cx="4510" cy="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093" name="Rectangle 11">
                <a:extLst>
                  <a:ext uri="{FF2B5EF4-FFF2-40B4-BE49-F238E27FC236}">
                    <a16:creationId xmlns:a16="http://schemas.microsoft.com/office/drawing/2014/main" id="{68E399AE-3637-9707-B70C-DF994B1F7F7A}"/>
                  </a:ext>
                </a:extLst>
              </p:cNvPr>
              <p:cNvSpPr>
                <a:spLocks noChangeAspect="1" noChangeArrowheads="1"/>
              </p:cNvSpPr>
              <p:nvPr/>
            </p:nvSpPr>
            <p:spPr bwMode="auto">
              <a:xfrm>
                <a:off x="4176" y="912"/>
                <a:ext cx="432" cy="57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grpSp>
        <p:sp>
          <p:nvSpPr>
            <p:cNvPr id="46091" name="Rectangle 15">
              <a:extLst>
                <a:ext uri="{FF2B5EF4-FFF2-40B4-BE49-F238E27FC236}">
                  <a16:creationId xmlns:a16="http://schemas.microsoft.com/office/drawing/2014/main" id="{96525674-A209-C6C5-F51D-9C36485FCC7C}"/>
                </a:ext>
              </a:extLst>
            </p:cNvPr>
            <p:cNvSpPr>
              <a:spLocks noChangeArrowheads="1"/>
            </p:cNvSpPr>
            <p:nvPr/>
          </p:nvSpPr>
          <p:spPr bwMode="auto">
            <a:xfrm>
              <a:off x="4944" y="2592"/>
              <a:ext cx="624" cy="16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400">
                <a:latin typeface="Arial" panose="020B0604020202020204" pitchFamily="34" charset="0"/>
              </a:endParaRPr>
            </a:p>
          </p:txBody>
        </p:sp>
      </p:grpSp>
      <p:sp>
        <p:nvSpPr>
          <p:cNvPr id="46085" name="Text Box 17">
            <a:extLst>
              <a:ext uri="{FF2B5EF4-FFF2-40B4-BE49-F238E27FC236}">
                <a16:creationId xmlns:a16="http://schemas.microsoft.com/office/drawing/2014/main" id="{4902C39F-3EB6-7561-7912-DE64E7E17A2D}"/>
              </a:ext>
            </a:extLst>
          </p:cNvPr>
          <p:cNvSpPr txBox="1">
            <a:spLocks noChangeArrowheads="1"/>
          </p:cNvSpPr>
          <p:nvPr/>
        </p:nvSpPr>
        <p:spPr bwMode="auto">
          <a:xfrm>
            <a:off x="9603970" y="4422227"/>
            <a:ext cx="19050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FontTx/>
              <a:buNone/>
            </a:pPr>
            <a:r>
              <a:rPr lang="es-ES" altLang="en-US" sz="1200">
                <a:latin typeface="Arial" panose="020B0604020202020204" pitchFamily="34" charset="0"/>
              </a:rPr>
              <a:t>Uso de medios K para particionar la temperatura de la superficie del mar (SST) y la producción primaria neta (NPP) en clústeres que reflejen los hemisferios norte y sur. 
</a:t>
            </a:r>
            <a:endParaRPr lang="en-US" altLang="en-US" sz="1200">
              <a:latin typeface="Arial" panose="020B0604020202020204" pitchFamily="34" charset="0"/>
            </a:endParaRPr>
          </a:p>
        </p:txBody>
      </p:sp>
      <p:graphicFrame>
        <p:nvGraphicFramePr>
          <p:cNvPr id="46088" name="Object 18">
            <a:extLst>
              <a:ext uri="{FF2B5EF4-FFF2-40B4-BE49-F238E27FC236}">
                <a16:creationId xmlns:a16="http://schemas.microsoft.com/office/drawing/2014/main" id="{7EE9E4E4-C3FF-0576-7803-99160D92FD5F}"/>
              </a:ext>
            </a:extLst>
          </p:cNvPr>
          <p:cNvGraphicFramePr>
            <a:graphicFrameLocks noChangeAspect="1"/>
          </p:cNvGraphicFramePr>
          <p:nvPr>
            <p:extLst>
              <p:ext uri="{D42A27DB-BD31-4B8C-83A1-F6EECF244321}">
                <p14:modId xmlns:p14="http://schemas.microsoft.com/office/powerpoint/2010/main" val="517945734"/>
              </p:ext>
            </p:extLst>
          </p:nvPr>
        </p:nvGraphicFramePr>
        <p:xfrm>
          <a:off x="7127470" y="2062866"/>
          <a:ext cx="3429000" cy="1984375"/>
        </p:xfrm>
        <a:graphic>
          <a:graphicData uri="http://schemas.openxmlformats.org/presentationml/2006/ole">
            <mc:AlternateContent xmlns:mc="http://schemas.openxmlformats.org/markup-compatibility/2006">
              <mc:Choice xmlns:v="urn:schemas-microsoft-com:vml" Requires="v">
                <p:oleObj name="Bitmap Image" r:id="rId3" imgW="8580952" imgH="4963218" progId="Paint.Picture">
                  <p:embed/>
                </p:oleObj>
              </mc:Choice>
              <mc:Fallback>
                <p:oleObj name="Bitmap Image" r:id="rId3" imgW="8580952" imgH="4963218" progId="Paint.Picture">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470" y="2062866"/>
                        <a:ext cx="34290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FE227C72-326B-0644-81BB-49AFF4C74AFD}"/>
              </a:ext>
            </a:extLst>
          </p:cNvPr>
          <p:cNvSpPr>
            <a:spLocks noGrp="1"/>
          </p:cNvSpPr>
          <p:nvPr>
            <p:ph type="title"/>
          </p:nvPr>
        </p:nvSpPr>
        <p:spPr/>
        <p:txBody>
          <a:bodyPr/>
          <a:lstStyle/>
          <a:p>
            <a:r>
              <a:rPr lang="en-US" altLang="en-US"/>
              <a:t>Desafíos</a:t>
            </a:r>
          </a:p>
        </p:txBody>
      </p:sp>
      <p:sp>
        <p:nvSpPr>
          <p:cNvPr id="52227" name="Content Placeholder 2">
            <a:extLst>
              <a:ext uri="{FF2B5EF4-FFF2-40B4-BE49-F238E27FC236}">
                <a16:creationId xmlns:a16="http://schemas.microsoft.com/office/drawing/2014/main" id="{F0650EDF-46B6-843C-C1AC-892E2015DEDF}"/>
              </a:ext>
            </a:extLst>
          </p:cNvPr>
          <p:cNvSpPr>
            <a:spLocks noGrp="1"/>
          </p:cNvSpPr>
          <p:nvPr>
            <p:ph idx="1"/>
          </p:nvPr>
        </p:nvSpPr>
        <p:spPr/>
        <p:txBody>
          <a:bodyPr/>
          <a:lstStyle/>
          <a:p>
            <a:r>
              <a:rPr lang="es-ES" altLang="en-US"/>
              <a:t>Escalabilidad
Alta dimensionalidad
Datos heterogéneos y complejos
Propiedad y distribución de datos
Análisis no tradicional</a:t>
            </a:r>
            <a:endParaRPr lang="en-US" altLang="en-US"/>
          </a:p>
        </p:txBody>
      </p:sp>
      <p:sp>
        <p:nvSpPr>
          <p:cNvPr id="52228" name="Slide Number Placeholder 8">
            <a:extLst>
              <a:ext uri="{FF2B5EF4-FFF2-40B4-BE49-F238E27FC236}">
                <a16:creationId xmlns:a16="http://schemas.microsoft.com/office/drawing/2014/main" id="{9570BE14-6767-E6C5-F557-F68CCCE879BF}"/>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E053C36F-AE22-4DBD-987F-763141C4DF93}" type="slidenum">
              <a:rPr lang="en-US" altLang="en-US" smtClean="0"/>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8">
            <a:extLst>
              <a:ext uri="{FF2B5EF4-FFF2-40B4-BE49-F238E27FC236}">
                <a16:creationId xmlns:a16="http://schemas.microsoft.com/office/drawing/2014/main" id="{5150900E-138A-C0A3-1425-BFDF4BE3449F}"/>
              </a:ext>
            </a:extLst>
          </p:cNvPr>
          <p:cNvSpPr txBox="1">
            <a:spLocks noGrp="1"/>
          </p:cNvSpPr>
          <p:nvPr>
            <p:ph type="ctrTitle"/>
          </p:nvPr>
        </p:nvSpPr>
        <p:spPr/>
        <p:txBody>
          <a:bodyPr>
            <a:normAutofit fontScale="90000"/>
          </a:bodyPr>
          <a:lstStyle/>
          <a:p>
            <a:r>
              <a:rPr lang="es-CL" dirty="0"/>
              <a:t> </a:t>
            </a:r>
            <a:br>
              <a:rPr lang="es-CL" dirty="0"/>
            </a:br>
            <a:r>
              <a:rPr lang="es-CL" dirty="0"/>
              <a:t>CLASE Nº2</a:t>
            </a:r>
            <a:br>
              <a:rPr lang="es-CL" dirty="0"/>
            </a:br>
            <a:r>
              <a:rPr lang="es-CL" dirty="0"/>
              <a:t>Introducción al Análisis y Minería de Datos</a:t>
            </a:r>
            <a:endParaRPr lang="es-CL" dirty="0">
              <a:sym typeface="Nunito"/>
            </a:endParaRPr>
          </a:p>
        </p:txBody>
      </p:sp>
      <p:sp>
        <p:nvSpPr>
          <p:cNvPr id="4" name="Shape 139">
            <a:extLst>
              <a:ext uri="{FF2B5EF4-FFF2-40B4-BE49-F238E27FC236}">
                <a16:creationId xmlns:a16="http://schemas.microsoft.com/office/drawing/2014/main" id="{3ECD4851-C09C-DFF3-480D-A2AB4F72BA5A}"/>
              </a:ext>
            </a:extLst>
          </p:cNvPr>
          <p:cNvSpPr txBox="1">
            <a:spLocks noGrp="1"/>
          </p:cNvSpPr>
          <p:nvPr>
            <p:ph type="subTitle" idx="1"/>
          </p:nvPr>
        </p:nvSpPr>
        <p:spPr/>
        <p:txBody>
          <a:bodyPr/>
          <a:lstStyle/>
          <a:p>
            <a:r>
              <a:rPr lang="es-419" dirty="0">
                <a:sym typeface="Arial"/>
              </a:rPr>
              <a:t>Profesor: Samantha Reid</a:t>
            </a:r>
          </a:p>
        </p:txBody>
      </p:sp>
    </p:spTree>
    <p:extLst>
      <p:ext uri="{BB962C8B-B14F-4D97-AF65-F5344CB8AC3E}">
        <p14:creationId xmlns:p14="http://schemas.microsoft.com/office/powerpoint/2010/main" val="2315257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5DC347C-1A97-567E-BEA5-E9C1F89F3B37}"/>
              </a:ext>
            </a:extLst>
          </p:cNvPr>
          <p:cNvSpPr>
            <a:spLocks noGrp="1"/>
          </p:cNvSpPr>
          <p:nvPr>
            <p:ph type="title"/>
          </p:nvPr>
        </p:nvSpPr>
        <p:spPr/>
        <p:txBody>
          <a:bodyPr/>
          <a:lstStyle/>
          <a:p>
            <a:r>
              <a:rPr lang="es-ES" dirty="0"/>
              <a:t>Data </a:t>
            </a:r>
            <a:r>
              <a:rPr lang="es-ES" dirty="0" err="1"/>
              <a:t>Mining</a:t>
            </a:r>
            <a:r>
              <a:rPr lang="es-ES" dirty="0"/>
              <a:t> en la industria</a:t>
            </a:r>
            <a:endParaRPr lang="es-CL" dirty="0"/>
          </a:p>
        </p:txBody>
      </p:sp>
      <p:sp>
        <p:nvSpPr>
          <p:cNvPr id="16387" name="Rectangle 3">
            <a:extLst>
              <a:ext uri="{FF2B5EF4-FFF2-40B4-BE49-F238E27FC236}">
                <a16:creationId xmlns:a16="http://schemas.microsoft.com/office/drawing/2014/main" id="{39B2842A-0B26-5AB2-C425-8F6257CC6E9E}"/>
              </a:ext>
            </a:extLst>
          </p:cNvPr>
          <p:cNvSpPr>
            <a:spLocks noGrp="1"/>
          </p:cNvSpPr>
          <p:nvPr>
            <p:ph sz="half" idx="1"/>
          </p:nvPr>
        </p:nvSpPr>
        <p:spPr/>
        <p:txBody>
          <a:bodyPr>
            <a:normAutofit fontScale="92500" lnSpcReduction="20000"/>
          </a:bodyPr>
          <a:lstStyle/>
          <a:p>
            <a:pPr eaLnBrk="1" hangingPunct="1">
              <a:lnSpc>
                <a:spcPct val="90000"/>
              </a:lnSpc>
            </a:pPr>
            <a:r>
              <a:rPr lang="es-ES" altLang="en-US" sz="2400"/>
              <a:t>Se recogen y almacenan muchos datos</a:t>
            </a:r>
          </a:p>
          <a:p>
            <a:pPr lvl="1" eaLnBrk="1" hangingPunct="1">
              <a:lnSpc>
                <a:spcPct val="90000"/>
              </a:lnSpc>
            </a:pPr>
            <a:r>
              <a:rPr lang="es-ES" altLang="en-US" sz="2000"/>
              <a:t>Datos web</a:t>
            </a:r>
          </a:p>
          <a:p>
            <a:pPr lvl="2" eaLnBrk="1" hangingPunct="1">
              <a:lnSpc>
                <a:spcPct val="90000"/>
              </a:lnSpc>
            </a:pPr>
            <a:r>
              <a:rPr lang="es-ES" altLang="en-US" sz="1600"/>
              <a:t>Google tiene Peta Bytes de datos web</a:t>
            </a:r>
          </a:p>
          <a:p>
            <a:pPr lvl="2" eaLnBrk="1" hangingPunct="1">
              <a:lnSpc>
                <a:spcPct val="90000"/>
              </a:lnSpc>
            </a:pPr>
            <a:r>
              <a:rPr lang="es-ES" altLang="en-US" sz="1600"/>
              <a:t>Facebook tiene miles de millones de usuarios activos</a:t>
            </a:r>
          </a:p>
          <a:p>
            <a:pPr lvl="1" eaLnBrk="1" hangingPunct="1">
              <a:lnSpc>
                <a:spcPct val="90000"/>
              </a:lnSpc>
            </a:pPr>
            <a:r>
              <a:rPr lang="es-ES" altLang="en-US" sz="2000"/>
              <a:t>Compras en grandes almacenes, comercio electrónico </a:t>
            </a:r>
          </a:p>
          <a:p>
            <a:pPr lvl="2" eaLnBrk="1" hangingPunct="1">
              <a:lnSpc>
                <a:spcPct val="90000"/>
              </a:lnSpc>
            </a:pPr>
            <a:r>
              <a:rPr lang="es-ES" altLang="en-US" sz="1600"/>
              <a:t>Amazon gestiona millones de visitas al día</a:t>
            </a:r>
          </a:p>
          <a:p>
            <a:pPr lvl="1" eaLnBrk="1" hangingPunct="1">
              <a:lnSpc>
                <a:spcPct val="90000"/>
              </a:lnSpc>
            </a:pPr>
            <a:r>
              <a:rPr lang="es-ES" altLang="en-US" sz="2000"/>
              <a:t>Transacciones bancarias/de tarjetas de crédito</a:t>
            </a:r>
          </a:p>
          <a:p>
            <a:pPr eaLnBrk="1" hangingPunct="1">
              <a:lnSpc>
                <a:spcPct val="90000"/>
              </a:lnSpc>
            </a:pPr>
            <a:r>
              <a:rPr lang="es-ES" altLang="en-US" sz="2400"/>
              <a:t>Los computadores son cada vez más baratos y potentes</a:t>
            </a:r>
          </a:p>
          <a:p>
            <a:pPr eaLnBrk="1" hangingPunct="1">
              <a:lnSpc>
                <a:spcPct val="90000"/>
              </a:lnSpc>
            </a:pPr>
            <a:r>
              <a:rPr lang="es-ES" altLang="en-US" sz="2400"/>
              <a:t>La presión de la competencia es fuerte </a:t>
            </a:r>
          </a:p>
          <a:p>
            <a:pPr lvl="1" eaLnBrk="1" hangingPunct="1">
              <a:lnSpc>
                <a:spcPct val="90000"/>
              </a:lnSpc>
            </a:pPr>
            <a:r>
              <a:rPr lang="es-ES" altLang="en-US" sz="2000"/>
              <a:t>Proporcionar servicios mejores y personalizados para obtener una ventaja (por ejemplo, en la gestión de las relaciones con los clientes)</a:t>
            </a:r>
            <a:endParaRPr lang="en-US" altLang="en-US" sz="1600"/>
          </a:p>
        </p:txBody>
      </p:sp>
      <p:sp>
        <p:nvSpPr>
          <p:cNvPr id="16392" name="Slide Number Placeholder 3">
            <a:extLst>
              <a:ext uri="{FF2B5EF4-FFF2-40B4-BE49-F238E27FC236}">
                <a16:creationId xmlns:a16="http://schemas.microsoft.com/office/drawing/2014/main" id="{0CC629AA-79F4-98F0-778C-5CAB3C171F6C}"/>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9BEFB72C-4CB8-4042-B494-DE448CBDB89F}" type="slidenum">
              <a:rPr lang="en-US" altLang="en-US" smtClean="0"/>
              <a:pPr/>
              <a:t>3</a:t>
            </a:fld>
            <a:endParaRPr lang="en-US" altLang="en-US"/>
          </a:p>
        </p:txBody>
      </p:sp>
      <p:pic>
        <p:nvPicPr>
          <p:cNvPr id="16388" name="Picture 7">
            <a:extLst>
              <a:ext uri="{FF2B5EF4-FFF2-40B4-BE49-F238E27FC236}">
                <a16:creationId xmlns:a16="http://schemas.microsoft.com/office/drawing/2014/main" id="{EF5FB86A-DB9F-F14A-850E-E85154362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013" y="2332480"/>
            <a:ext cx="1200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8">
            <a:extLst>
              <a:ext uri="{FF2B5EF4-FFF2-40B4-BE49-F238E27FC236}">
                <a16:creationId xmlns:a16="http://schemas.microsoft.com/office/drawing/2014/main" id="{D5D81640-E67F-1E7B-E39A-16D1D43DE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3701" y="3373880"/>
            <a:ext cx="1428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9">
            <a:extLst>
              <a:ext uri="{FF2B5EF4-FFF2-40B4-BE49-F238E27FC236}">
                <a16:creationId xmlns:a16="http://schemas.microsoft.com/office/drawing/2014/main" id="{71B59BEC-09D5-FDB6-F775-620A6B696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613" y="4828030"/>
            <a:ext cx="1143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10">
            <a:extLst>
              <a:ext uri="{FF2B5EF4-FFF2-40B4-BE49-F238E27FC236}">
                <a16:creationId xmlns:a16="http://schemas.microsoft.com/office/drawing/2014/main" id="{CEB3D1B5-D7DC-C936-0F99-2F0A49C8CA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8338" y="3916805"/>
            <a:ext cx="1143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2">
            <a:extLst>
              <a:ext uri="{FF2B5EF4-FFF2-40B4-BE49-F238E27FC236}">
                <a16:creationId xmlns:a16="http://schemas.microsoft.com/office/drawing/2014/main" id="{60561CF3-99DD-8613-8ED9-43BC6B8B6319}"/>
              </a:ext>
            </a:extLst>
          </p:cNvPr>
          <p:cNvSpPr>
            <a:spLocks noGrp="1"/>
          </p:cNvSpPr>
          <p:nvPr>
            <p:ph type="title"/>
          </p:nvPr>
        </p:nvSpPr>
        <p:spPr/>
        <p:txBody>
          <a:bodyPr lIns="0" rIns="0">
            <a:normAutofit/>
          </a:bodyPr>
          <a:lstStyle/>
          <a:p>
            <a:pPr eaLnBrk="1" hangingPunct="1"/>
            <a:r>
              <a:rPr lang="en-US" altLang="en-US" dirty="0">
                <a:solidFill>
                  <a:schemeClr val="tx1"/>
                </a:solidFill>
              </a:rPr>
              <a:t>Data Mining </a:t>
            </a:r>
            <a:r>
              <a:rPr lang="en-US" altLang="en-US" dirty="0" err="1">
                <a:solidFill>
                  <a:schemeClr val="tx1"/>
                </a:solidFill>
              </a:rPr>
              <a:t>en</a:t>
            </a:r>
            <a:r>
              <a:rPr lang="en-US" altLang="en-US" dirty="0">
                <a:solidFill>
                  <a:schemeClr val="tx1"/>
                </a:solidFill>
              </a:rPr>
              <a:t> la academia</a:t>
            </a:r>
            <a:endParaRPr lang="en-US" altLang="en-US" dirty="0"/>
          </a:p>
        </p:txBody>
      </p:sp>
      <p:sp>
        <p:nvSpPr>
          <p:cNvPr id="18435" name="Rectangle 13">
            <a:extLst>
              <a:ext uri="{FF2B5EF4-FFF2-40B4-BE49-F238E27FC236}">
                <a16:creationId xmlns:a16="http://schemas.microsoft.com/office/drawing/2014/main" id="{DC418BFD-0448-AE37-0DBD-9661D0E84CE5}"/>
              </a:ext>
            </a:extLst>
          </p:cNvPr>
          <p:cNvSpPr>
            <a:spLocks noGrp="1"/>
          </p:cNvSpPr>
          <p:nvPr>
            <p:ph sz="half" idx="1"/>
          </p:nvPr>
        </p:nvSpPr>
        <p:spPr/>
        <p:txBody>
          <a:bodyPr>
            <a:normAutofit fontScale="92500"/>
          </a:bodyPr>
          <a:lstStyle/>
          <a:p>
            <a:pPr eaLnBrk="1" hangingPunct="1">
              <a:lnSpc>
                <a:spcPct val="90000"/>
              </a:lnSpc>
            </a:pPr>
            <a:r>
              <a:rPr lang="es-CL" altLang="en-US" sz="2000"/>
              <a:t>Recolección y guardado de datos de forma rápida </a:t>
            </a:r>
          </a:p>
          <a:p>
            <a:pPr lvl="1" eaLnBrk="1" hangingPunct="1">
              <a:lnSpc>
                <a:spcPct val="90000"/>
              </a:lnSpc>
              <a:spcBef>
                <a:spcPct val="40000"/>
              </a:spcBef>
            </a:pPr>
            <a:r>
              <a:rPr lang="es-CL" altLang="en-US" sz="2000"/>
              <a:t>Sensores remotos en satélites</a:t>
            </a:r>
          </a:p>
          <a:p>
            <a:pPr lvl="2" eaLnBrk="1" hangingPunct="1">
              <a:lnSpc>
                <a:spcPct val="90000"/>
              </a:lnSpc>
            </a:pPr>
            <a:r>
              <a:rPr lang="es-CL" altLang="en-US" sz="1600"/>
              <a:t> NASA EOSDIS guarda</a:t>
            </a:r>
            <a:br>
              <a:rPr lang="es-CL" altLang="en-US" sz="1600"/>
            </a:br>
            <a:r>
              <a:rPr lang="es-CL" altLang="en-US" sz="1600"/>
              <a:t>petabytes de datos de la tierra c/año </a:t>
            </a:r>
          </a:p>
          <a:p>
            <a:pPr lvl="1" eaLnBrk="1" hangingPunct="1">
              <a:lnSpc>
                <a:spcPct val="90000"/>
              </a:lnSpc>
              <a:spcBef>
                <a:spcPct val="40000"/>
              </a:spcBef>
            </a:pPr>
            <a:r>
              <a:rPr lang="es-CL" altLang="en-US" sz="2000"/>
              <a:t>Telescopios escaneado el espacio</a:t>
            </a:r>
          </a:p>
          <a:p>
            <a:pPr lvl="1" eaLnBrk="1" hangingPunct="1">
              <a:lnSpc>
                <a:spcPct val="90000"/>
              </a:lnSpc>
              <a:spcBef>
                <a:spcPct val="40000"/>
              </a:spcBef>
            </a:pPr>
            <a:r>
              <a:rPr lang="es-CL" altLang="en-US" sz="2000"/>
              <a:t>Datos biológicos</a:t>
            </a:r>
          </a:p>
          <a:p>
            <a:pPr lvl="1" eaLnBrk="1" hangingPunct="1">
              <a:lnSpc>
                <a:spcPct val="90000"/>
              </a:lnSpc>
              <a:spcBef>
                <a:spcPct val="40000"/>
              </a:spcBef>
            </a:pPr>
            <a:r>
              <a:rPr lang="es-CL" altLang="en-US" sz="2000"/>
              <a:t>Simulaciones científicas</a:t>
            </a:r>
            <a:endParaRPr lang="es-CL" altLang="en-US" sz="2300"/>
          </a:p>
          <a:p>
            <a:pPr lvl="2" eaLnBrk="1" hangingPunct="1">
              <a:lnSpc>
                <a:spcPct val="90000"/>
              </a:lnSpc>
            </a:pPr>
            <a:r>
              <a:rPr lang="es-CL" altLang="en-US" sz="1800"/>
              <a:t> </a:t>
            </a:r>
            <a:r>
              <a:rPr lang="es-CL" altLang="en-US" sz="1600"/>
              <a:t>terabytes de datos generados en unas pocas horas</a:t>
            </a:r>
            <a:endParaRPr lang="es-CL" altLang="en-US" sz="1400"/>
          </a:p>
          <a:p>
            <a:pPr eaLnBrk="1" hangingPunct="1">
              <a:lnSpc>
                <a:spcPct val="90000"/>
              </a:lnSpc>
            </a:pPr>
            <a:r>
              <a:rPr lang="es-CL" altLang="en-US" sz="2000"/>
              <a:t>La minería de datos ayuda</a:t>
            </a:r>
          </a:p>
          <a:p>
            <a:pPr lvl="1" eaLnBrk="1" hangingPunct="1">
              <a:lnSpc>
                <a:spcPct val="90000"/>
              </a:lnSpc>
            </a:pPr>
            <a:r>
              <a:rPr lang="es-CL" altLang="en-US" sz="2000"/>
              <a:t>Automatizar análisis de datos masivos</a:t>
            </a:r>
          </a:p>
          <a:p>
            <a:pPr lvl="1" eaLnBrk="1" hangingPunct="1">
              <a:lnSpc>
                <a:spcPct val="90000"/>
              </a:lnSpc>
            </a:pPr>
            <a:r>
              <a:rPr lang="es-CL" altLang="en-US" sz="2000"/>
              <a:t>Formulación y contraste de hipótesis</a:t>
            </a:r>
          </a:p>
        </p:txBody>
      </p:sp>
      <p:sp>
        <p:nvSpPr>
          <p:cNvPr id="18439" name="Slide Number Placeholder 3">
            <a:extLst>
              <a:ext uri="{FF2B5EF4-FFF2-40B4-BE49-F238E27FC236}">
                <a16:creationId xmlns:a16="http://schemas.microsoft.com/office/drawing/2014/main" id="{C5066358-9A06-0F2A-2211-576CC4489BA5}"/>
              </a:ext>
            </a:extLst>
          </p:cNvPr>
          <p:cNvSpPr>
            <a:spLocks noGrp="1"/>
          </p:cNvSpPr>
          <p:nvPr>
            <p:ph type="sldNum" sz="quarter" idx="12"/>
          </p:nvPr>
        </p:nvSpPr>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fld id="{96B66E94-35E8-4ECD-BAE4-09DE90BE87D4}" type="slidenum">
              <a:rPr lang="en-US" altLang="en-US" smtClean="0"/>
              <a:pPr/>
              <a:t>4</a:t>
            </a:fld>
            <a:endParaRPr lang="en-US" altLang="en-US"/>
          </a:p>
        </p:txBody>
      </p:sp>
      <p:graphicFrame>
        <p:nvGraphicFramePr>
          <p:cNvPr id="18436" name="Object 14">
            <a:extLst>
              <a:ext uri="{FF2B5EF4-FFF2-40B4-BE49-F238E27FC236}">
                <a16:creationId xmlns:a16="http://schemas.microsoft.com/office/drawing/2014/main" id="{1E1EC77F-6406-E930-F194-77EE363C5200}"/>
              </a:ext>
            </a:extLst>
          </p:cNvPr>
          <p:cNvGraphicFramePr>
            <a:graphicFrameLocks noChangeAspect="1"/>
          </p:cNvGraphicFramePr>
          <p:nvPr>
            <p:extLst>
              <p:ext uri="{D42A27DB-BD31-4B8C-83A1-F6EECF244321}">
                <p14:modId xmlns:p14="http://schemas.microsoft.com/office/powerpoint/2010/main" val="1688667872"/>
              </p:ext>
            </p:extLst>
          </p:nvPr>
        </p:nvGraphicFramePr>
        <p:xfrm>
          <a:off x="9061767" y="2210964"/>
          <a:ext cx="1822450" cy="1414462"/>
        </p:xfrm>
        <a:graphic>
          <a:graphicData uri="http://schemas.openxmlformats.org/presentationml/2006/ole">
            <mc:AlternateContent xmlns:mc="http://schemas.openxmlformats.org/markup-compatibility/2006">
              <mc:Choice xmlns:v="urn:schemas-microsoft-com:vml" Requires="v">
                <p:oleObj name="VISIO" r:id="rId3" imgW="2557272" imgH="1991868" progId="Visio.Drawing.11">
                  <p:embed/>
                </p:oleObj>
              </mc:Choice>
              <mc:Fallback>
                <p:oleObj name="VISIO" r:id="rId3" imgW="2557272" imgH="1991868" progId="Visio.Drawing.11">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1767" y="2210964"/>
                        <a:ext cx="1822450"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7" name="Object 15">
            <a:extLst>
              <a:ext uri="{FF2B5EF4-FFF2-40B4-BE49-F238E27FC236}">
                <a16:creationId xmlns:a16="http://schemas.microsoft.com/office/drawing/2014/main" id="{41DD2B48-7256-33C7-0BEA-279513B80658}"/>
              </a:ext>
            </a:extLst>
          </p:cNvPr>
          <p:cNvGraphicFramePr>
            <a:graphicFrameLocks noChangeAspect="1"/>
          </p:cNvGraphicFramePr>
          <p:nvPr>
            <p:extLst>
              <p:ext uri="{D42A27DB-BD31-4B8C-83A1-F6EECF244321}">
                <p14:modId xmlns:p14="http://schemas.microsoft.com/office/powerpoint/2010/main" val="357873151"/>
              </p:ext>
            </p:extLst>
          </p:nvPr>
        </p:nvGraphicFramePr>
        <p:xfrm>
          <a:off x="9095105" y="3895301"/>
          <a:ext cx="2017712" cy="1600200"/>
        </p:xfrm>
        <a:graphic>
          <a:graphicData uri="http://schemas.openxmlformats.org/presentationml/2006/ole">
            <mc:AlternateContent xmlns:mc="http://schemas.openxmlformats.org/markup-compatibility/2006">
              <mc:Choice xmlns:v="urn:schemas-microsoft-com:vml" Requires="v">
                <p:oleObj name="VISIO" r:id="rId5" imgW="2401824" imgH="1491996" progId="Visio.Drawing.11">
                  <p:embed/>
                </p:oleObj>
              </mc:Choice>
              <mc:Fallback>
                <p:oleObj name="VISIO" r:id="rId5" imgW="2401824" imgH="1491996" progId="Visio.Drawing.11">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5105" y="3895301"/>
                        <a:ext cx="20177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Rectangle 16">
            <a:extLst>
              <a:ext uri="{FF2B5EF4-FFF2-40B4-BE49-F238E27FC236}">
                <a16:creationId xmlns:a16="http://schemas.microsoft.com/office/drawing/2014/main" id="{7D24EE6F-38C8-59EC-033E-2C1FCD76CCAF}"/>
              </a:ext>
            </a:extLst>
          </p:cNvPr>
          <p:cNvSpPr>
            <a:spLocks noChangeArrowheads="1"/>
          </p:cNvSpPr>
          <p:nvPr/>
        </p:nvSpPr>
        <p:spPr bwMode="auto">
          <a:xfrm>
            <a:off x="1828800" y="3733800"/>
            <a:ext cx="5334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90488" tIns="44450" rIns="90488" bIns="44450"/>
          <a:lstStyle>
            <a:lvl1pPr marL="292100" indent="-2921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10000"/>
              </a:spcBef>
              <a:spcAft>
                <a:spcPts val="400"/>
              </a:spcAft>
              <a:buClr>
                <a:srgbClr val="0C7B9C"/>
              </a:buClr>
              <a:buSzPct val="75000"/>
              <a:buFont typeface="Arial" panose="020B0604020202020204" pitchFamily="34" charset="0"/>
              <a:buNone/>
            </a:pPr>
            <a:endParaRPr lang="en-US" altLang="en-US" sz="1400">
              <a:latin typeface="Arial" panose="020B0604020202020204" pitchFamily="34" charset="0"/>
              <a:cs typeface="Arial" panose="020B0604020202020204" pitchFamily="34" charset="0"/>
            </a:endParaRPr>
          </a:p>
        </p:txBody>
      </p:sp>
      <p:pic>
        <p:nvPicPr>
          <p:cNvPr id="18440" name="Picture 21">
            <a:extLst>
              <a:ext uri="{FF2B5EF4-FFF2-40B4-BE49-F238E27FC236}">
                <a16:creationId xmlns:a16="http://schemas.microsoft.com/office/drawing/2014/main" id="{D656F743-E699-B327-1EC3-995A76C2C74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5617" y="2218901"/>
            <a:ext cx="2057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Rectangle 1">
            <a:extLst>
              <a:ext uri="{FF2B5EF4-FFF2-40B4-BE49-F238E27FC236}">
                <a16:creationId xmlns:a16="http://schemas.microsoft.com/office/drawing/2014/main" id="{8ECF6579-81D4-E77E-3BC9-AC8AF71C2E95}"/>
              </a:ext>
            </a:extLst>
          </p:cNvPr>
          <p:cNvSpPr>
            <a:spLocks noChangeArrowheads="1"/>
          </p:cNvSpPr>
          <p:nvPr/>
        </p:nvSpPr>
        <p:spPr bwMode="auto">
          <a:xfrm>
            <a:off x="6902767" y="3590501"/>
            <a:ext cx="1866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400">
                <a:latin typeface="Arial" panose="020B0604020202020204" pitchFamily="34" charset="0"/>
              </a:rPr>
              <a:t>fMRI Data from Brain</a:t>
            </a:r>
          </a:p>
        </p:txBody>
      </p:sp>
      <p:sp>
        <p:nvSpPr>
          <p:cNvPr id="18442" name="Rectangle 23">
            <a:extLst>
              <a:ext uri="{FF2B5EF4-FFF2-40B4-BE49-F238E27FC236}">
                <a16:creationId xmlns:a16="http://schemas.microsoft.com/office/drawing/2014/main" id="{FEABA3B1-591A-02F0-1100-8FBBA15DE7D4}"/>
              </a:ext>
            </a:extLst>
          </p:cNvPr>
          <p:cNvSpPr>
            <a:spLocks noChangeArrowheads="1"/>
          </p:cNvSpPr>
          <p:nvPr/>
        </p:nvSpPr>
        <p:spPr bwMode="auto">
          <a:xfrm>
            <a:off x="9214167" y="3547639"/>
            <a:ext cx="1519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400">
                <a:latin typeface="Arial" panose="020B0604020202020204" pitchFamily="34" charset="0"/>
              </a:rPr>
              <a:t>Sky Survey Data</a:t>
            </a:r>
          </a:p>
        </p:txBody>
      </p:sp>
      <p:sp>
        <p:nvSpPr>
          <p:cNvPr id="18443" name="Rectangle 24">
            <a:extLst>
              <a:ext uri="{FF2B5EF4-FFF2-40B4-BE49-F238E27FC236}">
                <a16:creationId xmlns:a16="http://schemas.microsoft.com/office/drawing/2014/main" id="{AB51DA0F-0FF0-01C0-0306-95A6778C34C6}"/>
              </a:ext>
            </a:extLst>
          </p:cNvPr>
          <p:cNvSpPr>
            <a:spLocks noChangeArrowheads="1"/>
          </p:cNvSpPr>
          <p:nvPr/>
        </p:nvSpPr>
        <p:spPr bwMode="auto">
          <a:xfrm>
            <a:off x="9169717" y="5495501"/>
            <a:ext cx="1985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400">
                <a:latin typeface="Arial" panose="020B0604020202020204" pitchFamily="34" charset="0"/>
              </a:rPr>
              <a:t>Gene Expression Data</a:t>
            </a:r>
          </a:p>
        </p:txBody>
      </p:sp>
      <p:sp>
        <p:nvSpPr>
          <p:cNvPr id="18444" name="Rectangle 25">
            <a:extLst>
              <a:ext uri="{FF2B5EF4-FFF2-40B4-BE49-F238E27FC236}">
                <a16:creationId xmlns:a16="http://schemas.microsoft.com/office/drawing/2014/main" id="{B621D424-EFBF-263C-F25B-3A5CBA0C0D49}"/>
              </a:ext>
            </a:extLst>
          </p:cNvPr>
          <p:cNvSpPr>
            <a:spLocks noChangeArrowheads="1"/>
          </p:cNvSpPr>
          <p:nvPr/>
        </p:nvSpPr>
        <p:spPr bwMode="auto">
          <a:xfrm>
            <a:off x="6524942" y="5290079"/>
            <a:ext cx="2527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en-US" sz="1400">
                <a:latin typeface="Arial" panose="020B0604020202020204" pitchFamily="34" charset="0"/>
              </a:rPr>
              <a:t>Surface Temperature of Earth</a:t>
            </a:r>
          </a:p>
        </p:txBody>
      </p:sp>
      <p:pic>
        <p:nvPicPr>
          <p:cNvPr id="18445" name="Picture 18" descr="http://im2.ezgif.com/tmp/ezgif-1403672989.gif">
            <a:extLst>
              <a:ext uri="{FF2B5EF4-FFF2-40B4-BE49-F238E27FC236}">
                <a16:creationId xmlns:a16="http://schemas.microsoft.com/office/drawing/2014/main" id="{C4DAD1F7-D98B-BAF2-EA9C-5F3A119065B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542404" y="3945466"/>
            <a:ext cx="24669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ítulo 2">
            <a:extLst>
              <a:ext uri="{FF2B5EF4-FFF2-40B4-BE49-F238E27FC236}">
                <a16:creationId xmlns:a16="http://schemas.microsoft.com/office/drawing/2014/main" id="{AAC63A2C-D15C-7713-A13B-824533EE15FB}"/>
              </a:ext>
            </a:extLst>
          </p:cNvPr>
          <p:cNvSpPr>
            <a:spLocks noGrp="1"/>
          </p:cNvSpPr>
          <p:nvPr>
            <p:ph type="title"/>
          </p:nvPr>
        </p:nvSpPr>
        <p:spPr/>
        <p:txBody>
          <a:bodyPr/>
          <a:lstStyle/>
          <a:p>
            <a:r>
              <a:rPr lang="es-CL" altLang="es-CL"/>
              <a:t>IoT (Internet of Things)</a:t>
            </a:r>
          </a:p>
        </p:txBody>
      </p:sp>
      <p:sp>
        <p:nvSpPr>
          <p:cNvPr id="20482" name="Marcador de contenido 1">
            <a:extLst>
              <a:ext uri="{FF2B5EF4-FFF2-40B4-BE49-F238E27FC236}">
                <a16:creationId xmlns:a16="http://schemas.microsoft.com/office/drawing/2014/main" id="{FAE5AE69-53C5-B91B-E55D-610F34AA992F}"/>
              </a:ext>
            </a:extLst>
          </p:cNvPr>
          <p:cNvSpPr>
            <a:spLocks noGrp="1"/>
          </p:cNvSpPr>
          <p:nvPr>
            <p:ph idx="1"/>
          </p:nvPr>
        </p:nvSpPr>
        <p:spPr/>
        <p:txBody>
          <a:bodyPr/>
          <a:lstStyle/>
          <a:p>
            <a:r>
              <a:rPr lang="es-CL" altLang="es-CL"/>
              <a:t>IoT es una red de dispositivos físicos con elementos electrónicos, software, sensores, actuadores y conectividad a una red para intercambiar datos. Cada dispositivo debe ser identificable a través de un sistema de cómputo que a su vez puede interoperar con Internet.  </a:t>
            </a:r>
          </a:p>
        </p:txBody>
      </p:sp>
      <p:pic>
        <p:nvPicPr>
          <p:cNvPr id="2050" name="Picture 2" descr="Resultado de imagen para iot">
            <a:extLst>
              <a:ext uri="{FF2B5EF4-FFF2-40B4-BE49-F238E27FC236}">
                <a16:creationId xmlns:a16="http://schemas.microsoft.com/office/drawing/2014/main" id="{D15F7FC7-C006-3E15-F2DE-5D5DC0E60DBD}"/>
              </a:ext>
            </a:extLst>
          </p:cNvPr>
          <p:cNvPicPr>
            <a:picLocks noChangeAspect="1" noChangeArrowheads="1"/>
          </p:cNvPicPr>
          <p:nvPr/>
        </p:nvPicPr>
        <p:blipFill>
          <a:blip r:embed="rId2" cstate="print"/>
          <a:srcRect/>
          <a:stretch>
            <a:fillRect/>
          </a:stretch>
        </p:blipFill>
        <p:spPr bwMode="auto">
          <a:xfrm>
            <a:off x="3766062" y="2904862"/>
            <a:ext cx="4659875" cy="30726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ítulo 1">
            <a:extLst>
              <a:ext uri="{FF2B5EF4-FFF2-40B4-BE49-F238E27FC236}">
                <a16:creationId xmlns:a16="http://schemas.microsoft.com/office/drawing/2014/main" id="{E1DD20BF-E26B-C07E-22AF-8B24B37234A8}"/>
              </a:ext>
            </a:extLst>
          </p:cNvPr>
          <p:cNvSpPr>
            <a:spLocks noGrp="1"/>
          </p:cNvSpPr>
          <p:nvPr>
            <p:ph type="title"/>
          </p:nvPr>
        </p:nvSpPr>
        <p:spPr/>
        <p:txBody>
          <a:bodyPr/>
          <a:lstStyle/>
          <a:p>
            <a:r>
              <a:rPr lang="es-CL" altLang="es-CL"/>
              <a:t>Industria 4.0</a:t>
            </a:r>
          </a:p>
        </p:txBody>
      </p:sp>
      <p:pic>
        <p:nvPicPr>
          <p:cNvPr id="21507" name="Imagen 3">
            <a:extLst>
              <a:ext uri="{FF2B5EF4-FFF2-40B4-BE49-F238E27FC236}">
                <a16:creationId xmlns:a16="http://schemas.microsoft.com/office/drawing/2014/main" id="{0D85652E-B912-4A7E-B21F-A2B7F0C73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1831975"/>
            <a:ext cx="730885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ítulo 1">
            <a:extLst>
              <a:ext uri="{FF2B5EF4-FFF2-40B4-BE49-F238E27FC236}">
                <a16:creationId xmlns:a16="http://schemas.microsoft.com/office/drawing/2014/main" id="{E75F8E8B-D514-3F3A-6192-21A5C0F0E192}"/>
              </a:ext>
            </a:extLst>
          </p:cNvPr>
          <p:cNvSpPr>
            <a:spLocks noGrp="1"/>
          </p:cNvSpPr>
          <p:nvPr>
            <p:ph type="title"/>
          </p:nvPr>
        </p:nvSpPr>
        <p:spPr/>
        <p:txBody>
          <a:bodyPr/>
          <a:lstStyle/>
          <a:p>
            <a:r>
              <a:rPr lang="es-CL" altLang="es-CL"/>
              <a:t>Cloud Computing</a:t>
            </a:r>
          </a:p>
        </p:txBody>
      </p:sp>
      <p:sp>
        <p:nvSpPr>
          <p:cNvPr id="22531" name="Marcador de contenido 2">
            <a:extLst>
              <a:ext uri="{FF2B5EF4-FFF2-40B4-BE49-F238E27FC236}">
                <a16:creationId xmlns:a16="http://schemas.microsoft.com/office/drawing/2014/main" id="{ABC93CEF-E24E-471E-DF21-269B40A8FFE1}"/>
              </a:ext>
            </a:extLst>
          </p:cNvPr>
          <p:cNvSpPr>
            <a:spLocks noGrp="1"/>
          </p:cNvSpPr>
          <p:nvPr>
            <p:ph idx="1"/>
          </p:nvPr>
        </p:nvSpPr>
        <p:spPr/>
        <p:txBody>
          <a:bodyPr/>
          <a:lstStyle/>
          <a:p>
            <a:r>
              <a:rPr lang="es-CL" altLang="es-CL"/>
              <a:t>Cloud computing es una tecnología basada en internet que provee poder de computo compartido y capacidad de almacenamiento en otros dispositivos bajo demanda.</a:t>
            </a:r>
          </a:p>
        </p:txBody>
      </p:sp>
      <p:pic>
        <p:nvPicPr>
          <p:cNvPr id="22532" name="Imagen 3">
            <a:extLst>
              <a:ext uri="{FF2B5EF4-FFF2-40B4-BE49-F238E27FC236}">
                <a16:creationId xmlns:a16="http://schemas.microsoft.com/office/drawing/2014/main" id="{AB0E9DA1-C648-5FEF-6CDD-FC5980F59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475" y="3068638"/>
            <a:ext cx="8909050"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ítulo 2">
            <a:extLst>
              <a:ext uri="{FF2B5EF4-FFF2-40B4-BE49-F238E27FC236}">
                <a16:creationId xmlns:a16="http://schemas.microsoft.com/office/drawing/2014/main" id="{8E6A95FE-06F8-DE3A-7D47-481601C8910B}"/>
              </a:ext>
            </a:extLst>
          </p:cNvPr>
          <p:cNvSpPr>
            <a:spLocks noGrp="1"/>
          </p:cNvSpPr>
          <p:nvPr>
            <p:ph type="title"/>
          </p:nvPr>
        </p:nvSpPr>
        <p:spPr/>
        <p:txBody>
          <a:bodyPr/>
          <a:lstStyle/>
          <a:p>
            <a:r>
              <a:rPr lang="es-CL" altLang="es-CL"/>
              <a:t>Big Data</a:t>
            </a:r>
          </a:p>
        </p:txBody>
      </p:sp>
      <p:sp>
        <p:nvSpPr>
          <p:cNvPr id="23554" name="Marcador de contenido 1">
            <a:extLst>
              <a:ext uri="{FF2B5EF4-FFF2-40B4-BE49-F238E27FC236}">
                <a16:creationId xmlns:a16="http://schemas.microsoft.com/office/drawing/2014/main" id="{555E0717-B2B5-8043-183D-3B029B8A84FC}"/>
              </a:ext>
            </a:extLst>
          </p:cNvPr>
          <p:cNvSpPr>
            <a:spLocks noGrp="1"/>
          </p:cNvSpPr>
          <p:nvPr>
            <p:ph idx="1"/>
          </p:nvPr>
        </p:nvSpPr>
        <p:spPr/>
        <p:txBody>
          <a:bodyPr/>
          <a:lstStyle/>
          <a:p>
            <a:r>
              <a:rPr lang="es-CL" altLang="es-CL"/>
              <a:t>Big data es un termino para un conjunto de datos que es más grande o complejo para ser procesado por métodos tradicionales. Entre los retos o desafíos se incluye su captura, almacenamiento, análisis, búsqueda, transferencia, compartición, transferencia, visualización, consulta, actualización y privacidad.</a:t>
            </a:r>
          </a:p>
          <a:p>
            <a:endParaRPr lang="es-CL" altLang="es-CL"/>
          </a:p>
        </p:txBody>
      </p:sp>
      <p:pic>
        <p:nvPicPr>
          <p:cNvPr id="23556" name="Imagen 3">
            <a:extLst>
              <a:ext uri="{FF2B5EF4-FFF2-40B4-BE49-F238E27FC236}">
                <a16:creationId xmlns:a16="http://schemas.microsoft.com/office/drawing/2014/main" id="{9D9A16C8-9BDD-0C64-EC88-2CD13413A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3" y="2945058"/>
            <a:ext cx="5575300"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ítulo 2">
            <a:extLst>
              <a:ext uri="{FF2B5EF4-FFF2-40B4-BE49-F238E27FC236}">
                <a16:creationId xmlns:a16="http://schemas.microsoft.com/office/drawing/2014/main" id="{5A44E21E-917B-C9D4-E58B-1A6174F14358}"/>
              </a:ext>
            </a:extLst>
          </p:cNvPr>
          <p:cNvSpPr>
            <a:spLocks noGrp="1"/>
          </p:cNvSpPr>
          <p:nvPr>
            <p:ph type="title"/>
          </p:nvPr>
        </p:nvSpPr>
        <p:spPr/>
        <p:txBody>
          <a:bodyPr/>
          <a:lstStyle/>
          <a:p>
            <a:r>
              <a:rPr lang="es-CL" altLang="es-CL"/>
              <a:t>Big Data</a:t>
            </a:r>
          </a:p>
        </p:txBody>
      </p:sp>
      <p:sp>
        <p:nvSpPr>
          <p:cNvPr id="24578" name="Marcador de contenido 1">
            <a:extLst>
              <a:ext uri="{FF2B5EF4-FFF2-40B4-BE49-F238E27FC236}">
                <a16:creationId xmlns:a16="http://schemas.microsoft.com/office/drawing/2014/main" id="{03213405-9064-9CD5-9323-30A57ED6518E}"/>
              </a:ext>
            </a:extLst>
          </p:cNvPr>
          <p:cNvSpPr>
            <a:spLocks noGrp="1"/>
          </p:cNvSpPr>
          <p:nvPr>
            <p:ph idx="1"/>
          </p:nvPr>
        </p:nvSpPr>
        <p:spPr/>
        <p:txBody>
          <a:bodyPr/>
          <a:lstStyle/>
          <a:p>
            <a:r>
              <a:rPr lang="es-CL" altLang="es-CL"/>
              <a:t>Hoy en día muchas arquitecturas de referencia consideran más que el manejo de datos. </a:t>
            </a:r>
          </a:p>
        </p:txBody>
      </p:sp>
      <p:pic>
        <p:nvPicPr>
          <p:cNvPr id="24580" name="Imagen 5">
            <a:extLst>
              <a:ext uri="{FF2B5EF4-FFF2-40B4-BE49-F238E27FC236}">
                <a16:creationId xmlns:a16="http://schemas.microsoft.com/office/drawing/2014/main" id="{750C0B66-6F60-203A-CF89-BC34B6E7B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12988"/>
            <a:ext cx="4916488"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Imagen 7">
            <a:extLst>
              <a:ext uri="{FF2B5EF4-FFF2-40B4-BE49-F238E27FC236}">
                <a16:creationId xmlns:a16="http://schemas.microsoft.com/office/drawing/2014/main" id="{1A8CD4DD-56E2-2663-E57E-7B155185B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663" y="2832100"/>
            <a:ext cx="6142037"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CuadroTexto 8">
            <a:extLst>
              <a:ext uri="{FF2B5EF4-FFF2-40B4-BE49-F238E27FC236}">
                <a16:creationId xmlns:a16="http://schemas.microsoft.com/office/drawing/2014/main" id="{0C902AAD-3917-A53D-9C3E-6837B9B06E01}"/>
              </a:ext>
            </a:extLst>
          </p:cNvPr>
          <p:cNvSpPr txBox="1">
            <a:spLocks noChangeArrowheads="1"/>
          </p:cNvSpPr>
          <p:nvPr/>
        </p:nvSpPr>
        <p:spPr bwMode="auto">
          <a:xfrm>
            <a:off x="674688" y="5883275"/>
            <a:ext cx="4878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s-ES" altLang="es-CL" sz="1800"/>
              <a:t>Modelo de Referencia utilizado por Huawei e Intel</a:t>
            </a:r>
            <a:endParaRPr lang="es-CL" altLang="es-CL" sz="1800"/>
          </a:p>
        </p:txBody>
      </p:sp>
      <p:sp>
        <p:nvSpPr>
          <p:cNvPr id="24583" name="CuadroTexto 11">
            <a:extLst>
              <a:ext uri="{FF2B5EF4-FFF2-40B4-BE49-F238E27FC236}">
                <a16:creationId xmlns:a16="http://schemas.microsoft.com/office/drawing/2014/main" id="{137C8FAB-F4E2-3625-EF46-18885513DCAD}"/>
              </a:ext>
            </a:extLst>
          </p:cNvPr>
          <p:cNvSpPr txBox="1">
            <a:spLocks noChangeArrowheads="1"/>
          </p:cNvSpPr>
          <p:nvPr/>
        </p:nvSpPr>
        <p:spPr bwMode="auto">
          <a:xfrm>
            <a:off x="8023225" y="5173663"/>
            <a:ext cx="1965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s-ES" altLang="es-CL" sz="1800"/>
              <a:t>Modelo de Huawei</a:t>
            </a:r>
            <a:endParaRPr lang="es-CL" altLang="es-CL" sz="1800"/>
          </a:p>
        </p:txBody>
      </p:sp>
    </p:spTree>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1 6 " ? > < X M L I n f o > < P r e s e n t a t i o n I n f o   s l i d e C o u n t = " 3 4 " / > < / X M L I n f o > 
</file>

<file path=customXml/itemProps1.xml><?xml version="1.0" encoding="utf-8"?>
<ds:datastoreItem xmlns:ds="http://schemas.openxmlformats.org/officeDocument/2006/customXml" ds:itemID="{5B0F8299-FB28-4035-AA80-5A4434E038CD}">
  <ds:schemaRefs/>
</ds:datastoreItem>
</file>

<file path=docProps/app.xml><?xml version="1.0" encoding="utf-8"?>
<Properties xmlns="http://schemas.openxmlformats.org/officeDocument/2006/extended-properties" xmlns:vt="http://schemas.openxmlformats.org/officeDocument/2006/docPropsVTypes">
  <Template>Retrospect</Template>
  <TotalTime>9</TotalTime>
  <Words>1163</Words>
  <Application>Microsoft Office PowerPoint</Application>
  <PresentationFormat>Panorámica</PresentationFormat>
  <Paragraphs>150</Paragraphs>
  <Slides>26</Slides>
  <Notes>10</Notes>
  <HiddenSlides>0</HiddenSlides>
  <MMClips>0</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3</vt:i4>
      </vt:variant>
      <vt:variant>
        <vt:lpstr>Títulos de diapositiva</vt:lpstr>
      </vt:variant>
      <vt:variant>
        <vt:i4>26</vt:i4>
      </vt:variant>
    </vt:vector>
  </HeadingPairs>
  <TitlesOfParts>
    <vt:vector size="43" baseType="lpstr">
      <vt:lpstr>Calibri</vt:lpstr>
      <vt:lpstr>MS PGothic</vt:lpstr>
      <vt:lpstr>Arial</vt:lpstr>
      <vt:lpstr>Nunito</vt:lpstr>
      <vt:lpstr>Gungsuh</vt:lpstr>
      <vt:lpstr>Times New Roman</vt:lpstr>
      <vt:lpstr>MS Mincho</vt:lpstr>
      <vt:lpstr>Wingdings</vt:lpstr>
      <vt:lpstr>Helvetica</vt:lpstr>
      <vt:lpstr>Arial Narrow</vt:lpstr>
      <vt:lpstr>Verdana</vt:lpstr>
      <vt:lpstr>Tahoma</vt:lpstr>
      <vt:lpstr>Monotype Sorts</vt:lpstr>
      <vt:lpstr>Retrospección</vt:lpstr>
      <vt:lpstr>VISIO</vt:lpstr>
      <vt:lpstr>Document</vt:lpstr>
      <vt:lpstr>Bitmap Image</vt:lpstr>
      <vt:lpstr>  CLASE Nº2 Introducción al Análisis y Minería de Datos</vt:lpstr>
      <vt:lpstr>Datos en todas partes</vt:lpstr>
      <vt:lpstr>Data Mining en la industria</vt:lpstr>
      <vt:lpstr>Data Mining en la academia</vt:lpstr>
      <vt:lpstr>IoT (Internet of Things)</vt:lpstr>
      <vt:lpstr>Industria 4.0</vt:lpstr>
      <vt:lpstr>Cloud Computing</vt:lpstr>
      <vt:lpstr>Big Data</vt:lpstr>
      <vt:lpstr>Big Data</vt:lpstr>
      <vt:lpstr>AI (Artifitial Intelligence)</vt:lpstr>
      <vt:lpstr>¿Qué es la minería de datos?</vt:lpstr>
      <vt:lpstr>KDD (Knowledge Discovery in Databases)</vt:lpstr>
      <vt:lpstr>KDD (Knowledge Discovery in Databases)</vt:lpstr>
      <vt:lpstr>Cross-Industry Standard Process for Data Mining (CRISP-DM)</vt:lpstr>
      <vt:lpstr>“Tareas” de Data Mining</vt:lpstr>
      <vt:lpstr>Data Mining y Ciencia de Datos</vt:lpstr>
      <vt:lpstr>Data Mining y Ciencia de Datos</vt:lpstr>
      <vt:lpstr>Tareas de Data Mining</vt:lpstr>
      <vt:lpstr>Modelo predictivo: clasificación</vt:lpstr>
      <vt:lpstr>Otros Ejemplos</vt:lpstr>
      <vt:lpstr>Classifying Galaxies</vt:lpstr>
      <vt:lpstr>Regresión
</vt:lpstr>
      <vt:lpstr>Clustering</vt:lpstr>
      <vt:lpstr>Aplicaciones de clústeres</vt:lpstr>
      <vt:lpstr>Desafíos</vt:lpstr>
      <vt:lpstr>  CLASE Nº2 Introducción al Análisis y Minería de Datos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Rodríguez</dc:creator>
  <cp:lastModifiedBy>Diego Aichele</cp:lastModifiedBy>
  <cp:revision>111</cp:revision>
  <dcterms:created xsi:type="dcterms:W3CDTF">2012-06-05T18:28:47Z</dcterms:created>
  <dcterms:modified xsi:type="dcterms:W3CDTF">2022-08-25T14:36:08Z</dcterms:modified>
</cp:coreProperties>
</file>